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0" r:id="rId4"/>
    <p:sldId id="271" r:id="rId5"/>
    <p:sldId id="273" r:id="rId6"/>
    <p:sldId id="277" r:id="rId7"/>
    <p:sldId id="278" r:id="rId8"/>
    <p:sldId id="279" r:id="rId9"/>
    <p:sldId id="272" r:id="rId10"/>
    <p:sldId id="280" r:id="rId11"/>
    <p:sldId id="281" r:id="rId12"/>
    <p:sldId id="282" r:id="rId13"/>
    <p:sldId id="283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92ED4-7461-47F7-84E8-BCB2EF83FE6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71891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71472" y="3000372"/>
            <a:ext cx="8374857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ОТЧЕТ О РЕАЛИЗАЦИИ ПРОЕКТА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социально активной личности   подростков  и молодежи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сельского поселения средствами культурно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smtClean="0"/>
              <a:t>  </a:t>
            </a:r>
            <a:endParaRPr lang="ru-RU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14311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сельского поселения муниципального района 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район»  Белгородской области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21495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Глава  администрации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Гончарова Валентина Николаевна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6215082"/>
            <a:ext cx="2934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Лубяное - Первое, 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ЛубянскоеСП-ПП-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9EFDE1A1-76E1-4257-8252-EC4BE107FC30}" type="slidenum">
              <a:rPr lang="ru-RU" altLang="ru-RU" b="1">
                <a:solidFill>
                  <a:srgbClr val="23263C"/>
                </a:solidFill>
              </a:rPr>
              <a:pPr algn="ctr"/>
              <a:t>10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18437" name="Прямоугольник 9"/>
          <p:cNvSpPr>
            <a:spLocks noChangeArrowheads="1"/>
          </p:cNvSpPr>
          <p:nvPr/>
        </p:nvSpPr>
        <p:spPr bwMode="auto">
          <a:xfrm>
            <a:off x="357158" y="2428868"/>
            <a:ext cx="45720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50" indent="-6350" eaLnBrk="1" hangingPunct="1">
              <a:lnSpc>
                <a:spcPts val="1488"/>
              </a:lnSpc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Проведено не менее 8  культурно –</a:t>
            </a:r>
            <a:r>
              <a:rPr lang="ru-RU" altLang="ru-RU" sz="1200" dirty="0" err="1"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  мероприятий  патриотической направленности</a:t>
            </a:r>
          </a:p>
        </p:txBody>
      </p:sp>
      <p:sp>
        <p:nvSpPr>
          <p:cNvPr id="18438" name="Прямоугольник 10"/>
          <p:cNvSpPr>
            <a:spLocks noChangeArrowheads="1"/>
          </p:cNvSpPr>
          <p:nvPr/>
        </p:nvSpPr>
        <p:spPr bwMode="auto">
          <a:xfrm>
            <a:off x="142875" y="1143000"/>
            <a:ext cx="31432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Проведены  встречи с  молодежью  территории , </a:t>
            </a:r>
          </a:p>
          <a:p>
            <a:pPr eaLnBrk="1" hangingPunct="1"/>
            <a:r>
              <a:rPr lang="ru-RU" altLang="ru-RU" sz="1100">
                <a:latin typeface="Times New Roman" pitchFamily="18" charset="0"/>
                <a:cs typeface="Times New Roman" pitchFamily="18" charset="0"/>
              </a:rPr>
              <a:t>с целью ознакомления   с темой проекта.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28596" y="142852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Рисунок 13" descr="C:\Users\User\Desktop\фотографии\День Победы  2021\i (10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28934"/>
            <a:ext cx="2902117" cy="163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sun9-47.userapi.com/impg/mkwpwhepz0qSjjCskftQgtomwiE_F-dkWwkIRw/3b05ooi2388.jpg?size=780x1040&amp;quality=96&amp;sign=db39df8e61644b6ca10bbfa938cd79fc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786058"/>
            <a:ext cx="1368464" cy="18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omSB5HvQ79A 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86058"/>
            <a:ext cx="121444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0RvqXOryav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929198"/>
            <a:ext cx="2928958" cy="153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фотографии\День села, врачи 2021 год\-4ZHqNTMp4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3" y="5000636"/>
            <a:ext cx="2812019" cy="1571636"/>
          </a:xfrm>
          <a:prstGeom prst="rect">
            <a:avLst/>
          </a:prstGeom>
          <a:noFill/>
        </p:spPr>
      </p:pic>
      <p:pic>
        <p:nvPicPr>
          <p:cNvPr id="19" name="Рисунок 18" descr="C:\Users\User\Desktop\i (1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1142984"/>
            <a:ext cx="1928826" cy="120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User\Desktop\i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857232"/>
            <a:ext cx="1207696" cy="165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C:\Users\User\Desktop\Новая папка\IMG_20210922_1019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785794"/>
            <a:ext cx="1500198" cy="9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C9875CF4-A90B-434A-918D-CD6F5BEB451B}" type="slidenum">
              <a:rPr lang="ru-RU" altLang="ru-RU" b="1">
                <a:solidFill>
                  <a:srgbClr val="23263C"/>
                </a:solidFill>
              </a:rPr>
              <a:pPr algn="ctr"/>
              <a:t>11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19461" name="Прямоугольник 8"/>
          <p:cNvSpPr>
            <a:spLocks noChangeArrowheads="1"/>
          </p:cNvSpPr>
          <p:nvPr/>
        </p:nvSpPr>
        <p:spPr bwMode="auto">
          <a:xfrm>
            <a:off x="357158" y="785794"/>
            <a:ext cx="2786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Проведено не менее  8 </a:t>
            </a:r>
          </a:p>
          <a:p>
            <a:pPr eaLnBrk="1" hangingPunct="1"/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спортивно – игровых  мероприятий</a:t>
            </a:r>
            <a:endParaRPr lang="ru-RU" altLang="ru-RU" sz="1200" dirty="0"/>
          </a:p>
        </p:txBody>
      </p:sp>
      <p:sp>
        <p:nvSpPr>
          <p:cNvPr id="19462" name="Прямоугольник 13"/>
          <p:cNvSpPr>
            <a:spLocks noChangeArrowheads="1"/>
          </p:cNvSpPr>
          <p:nvPr/>
        </p:nvSpPr>
        <p:spPr bwMode="auto">
          <a:xfrm>
            <a:off x="285720" y="3214686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Проведено не менее 7  </a:t>
            </a:r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мастер-классов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28596" y="142852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C:\Users\User\Desktop\Мои документы\для проекта\проекты 2021\по проекту культурно - досуговому\отчеты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1571636" cy="11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Мои документы\для проекта\проекты 2021\по проекту культурно - досуговому\отчеты\i (4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000240"/>
            <a:ext cx="1285884" cy="97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i.mycdn.me/i?r=AyH4iRPQ2q0otWIFepML2LxRRtlh71othwXuk38uzRmlQQ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2000240"/>
            <a:ext cx="2214578" cy="14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User\Desktop\Мои документы\для проекта\проекты 2021\по проекту культурно - досуговому\отчеты\i (5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857628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User\Desktop\i (5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429264"/>
            <a:ext cx="207170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User\Desktop\i (3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3929066"/>
            <a:ext cx="300039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i.mycdn.me/i?r=AyH4iRPQ2q0otWIFepML2LxR-wFL9CH8n74pS1C0G97b1A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5429264"/>
            <a:ext cx="2357454" cy="1201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Мои документы\для проекта\проекты 2021\по проекту культурно - досуговому\отчеты\выполнено\блок 5\....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86512" y="5477819"/>
            <a:ext cx="2000264" cy="1124716"/>
          </a:xfrm>
          <a:prstGeom prst="rect">
            <a:avLst/>
          </a:prstGeom>
          <a:noFill/>
        </p:spPr>
      </p:pic>
      <p:pic>
        <p:nvPicPr>
          <p:cNvPr id="25" name="Рисунок 24" descr="C:\Users\User\Desktop\i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3714752"/>
            <a:ext cx="1285884" cy="15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i.mycdn.me/i?r=AyH4iRPQ2q0otWIFepML2LxRadGkfYBVTRjMAbKw874QD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214422"/>
            <a:ext cx="2428892" cy="130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s://i.mycdn.me/i?r=AyH4iRPQ2q0otWIFepML2LxRohqJ6zR9xKZPeYwvv_ySiQ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14678" y="2714620"/>
            <a:ext cx="3071834" cy="106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https://sun9-20.userapi.com/impg/z2rJ6EEGyzvPZ9U8T8NrlNRN0ujQLJoMH7qHdA/1nIsOldmvYY.jpg?size=1280x960&amp;quality=96&amp;sign=6f024af5de76f48c306a43e3d774fe48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643314"/>
            <a:ext cx="2571768" cy="151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FBA49545-1504-49BD-A839-A4898721A27C}" type="slidenum">
              <a:rPr lang="ru-RU" altLang="ru-RU" b="1">
                <a:solidFill>
                  <a:srgbClr val="23263C"/>
                </a:solidFill>
              </a:rPr>
              <a:pPr algn="ctr"/>
              <a:t>12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altLang="ru-RU" sz="1300">
              <a:latin typeface="Cambria" pitchFamily="18" charset="0"/>
            </a:endParaRP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alt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 sz="1300">
              <a:latin typeface="Cambria" pitchFamily="18" charset="0"/>
            </a:endParaRPr>
          </a:p>
          <a:p>
            <a:endParaRPr lang="ru-RU" altLang="ru-RU" sz="1300">
              <a:latin typeface="Cambria" pitchFamily="18" charset="0"/>
            </a:endParaRPr>
          </a:p>
        </p:txBody>
      </p:sp>
      <p:sp>
        <p:nvSpPr>
          <p:cNvPr id="20485" name="Прямоугольник 17"/>
          <p:cNvSpPr>
            <a:spLocks noChangeArrowheads="1"/>
          </p:cNvSpPr>
          <p:nvPr/>
        </p:nvSpPr>
        <p:spPr bwMode="auto">
          <a:xfrm>
            <a:off x="285720" y="1000108"/>
            <a:ext cx="428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938" indent="-7938" eaLnBrk="1" hangingPunct="1">
              <a:lnSpc>
                <a:spcPts val="1488"/>
              </a:lnSpc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Проведено не менее 5</a:t>
            </a:r>
            <a:r>
              <a:rPr lang="ru-RU" alt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мероприятий по популяризации </a:t>
            </a:r>
            <a:r>
              <a:rPr lang="ru-RU" alt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народных игр   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8596" y="142852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https://i.mycdn.me/i?r=AyH4iRPQ2q0otWIFepML2LxRLDlDfycmu0pmNbADw2BV7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214422"/>
            <a:ext cx="2071702" cy="124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vW-ZF4w6MFCRcOjWTDOXNw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.mycdn.me/i?r=AyH4iRPQ2q0otWIFepML2LxRlPhbaPaSk03uIS1_FcfskQ"/>
          <p:cNvPicPr/>
          <p:nvPr/>
        </p:nvPicPr>
        <p:blipFill>
          <a:blip r:embed="rId5" cstate="print"/>
          <a:srcRect r="42565"/>
          <a:stretch>
            <a:fillRect/>
          </a:stretch>
        </p:blipFill>
        <p:spPr bwMode="auto">
          <a:xfrm>
            <a:off x="6500826" y="714356"/>
            <a:ext cx="228601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.mycdn.me/i?r=AyH4iRPQ2q0otWIFepML2LxRTQk0d0ne6I8skuaSnz0alw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2000240"/>
            <a:ext cx="2143140" cy="124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Мои документы\для проекта\проекты 2021\по проекту культурно - досуговому\отчеты\i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285992"/>
            <a:ext cx="20002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i.mycdn.me/i?r=AyH4iRPQ2q0otWIFepML2LxRkrjS6267pUt2uO-4I44mgw"/>
          <p:cNvPicPr/>
          <p:nvPr/>
        </p:nvPicPr>
        <p:blipFill>
          <a:blip r:embed="rId8" cstate="print"/>
          <a:srcRect t="38261"/>
          <a:stretch>
            <a:fillRect/>
          </a:stretch>
        </p:blipFill>
        <p:spPr bwMode="auto">
          <a:xfrm>
            <a:off x="3571868" y="5286388"/>
            <a:ext cx="3357586" cy="122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.mycdn.me/i?r=AyH4iRPQ2q0otWIFepML2LxRMKRyX-FSuOdQFtOb4uy1HA"/>
          <p:cNvPicPr/>
          <p:nvPr/>
        </p:nvPicPr>
        <p:blipFill>
          <a:blip r:embed="rId9" cstate="print"/>
          <a:srcRect r="40855"/>
          <a:stretch>
            <a:fillRect/>
          </a:stretch>
        </p:blipFill>
        <p:spPr bwMode="auto">
          <a:xfrm>
            <a:off x="571472" y="4857760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i.mycdn.me/i?r=AyH4iRPQ2q0otWIFepML2LxRzAVUw8tx09Y4C-OVPOrh5A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596" y="3500438"/>
            <a:ext cx="2214578" cy="1175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2714612" y="3286124"/>
            <a:ext cx="3429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938" indent="-7938" eaLnBrk="1" hangingPunct="1">
              <a:lnSpc>
                <a:spcPts val="1488"/>
              </a:lnSpc>
              <a:defRPr/>
            </a:pP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Проведен  трудовой десант  по  благоустройству  </a:t>
            </a:r>
          </a:p>
          <a:p>
            <a:pPr marL="7938" indent="-7938" eaLnBrk="1" hangingPunct="1">
              <a:lnSpc>
                <a:spcPts val="1488"/>
              </a:lnSpc>
              <a:defRPr/>
            </a:pP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детской игровой площадки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 ограждение детской площадки по улице Школьная;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  приобретение дополнительного оборудования;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   ремонт игрового оборудования;</a:t>
            </a:r>
          </a:p>
          <a:p>
            <a:pPr eaLnBrk="1" hangingPunct="1">
              <a:buFontTx/>
              <a:buChar char="•"/>
              <a:defRPr/>
            </a:pP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   покраска игрового  оборудования.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43938" y="6429375"/>
            <a:ext cx="347662" cy="2857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F0011518-7AA8-461F-B0FD-F620C6A548BF}" type="slidenum">
              <a:rPr lang="ru-RU" altLang="ru-RU" b="1">
                <a:solidFill>
                  <a:srgbClr val="23263C"/>
                </a:solidFill>
              </a:rPr>
              <a:pPr algn="ctr"/>
              <a:t>13</a:t>
            </a:fld>
            <a:endParaRPr lang="ru-RU" altLang="ru-RU" b="1">
              <a:solidFill>
                <a:srgbClr val="23263C"/>
              </a:solidFill>
            </a:endParaRPr>
          </a:p>
        </p:txBody>
      </p:sp>
      <p:sp>
        <p:nvSpPr>
          <p:cNvPr id="21508" name="Прямоугольник 10"/>
          <p:cNvSpPr>
            <a:spLocks noChangeArrowheads="1"/>
          </p:cNvSpPr>
          <p:nvPr/>
        </p:nvSpPr>
        <p:spPr bwMode="auto">
          <a:xfrm>
            <a:off x="285750" y="1143000"/>
            <a:ext cx="45720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938" indent="-7938" eaLnBrk="1" hangingPunct="1">
              <a:lnSpc>
                <a:spcPts val="1488"/>
              </a:lnSpc>
            </a:pP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Проведено не менее 8 </a:t>
            </a:r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мероприятий по вовлечению молодежи в  волонтерскую деятельность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8596" y="214290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C:\Users\User\Desktop\фотографии\Субботники 2021\орехи\i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143512"/>
            <a:ext cx="3000396" cy="149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mycdn.me/i?r=AyH4iRPQ2q0otWIFepML2LxRRqI2kdMZh8NbjByQnC6i9w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43050"/>
            <a:ext cx="2827337" cy="145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.mycdn.me/i?r=AyH4iRPQ2q0otWIFepML2LxRa8RW8Cu48mu1LxNOdlLRX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571612"/>
            <a:ext cx="1350044" cy="197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.mycdn.me/i?r=AyH4iRPQ2q0otWIFepML2LxRoVqY5Z9kyC3YFbErl5BxSg"/>
          <p:cNvPicPr/>
          <p:nvPr/>
        </p:nvPicPr>
        <p:blipFill>
          <a:blip r:embed="rId5" cstate="print"/>
          <a:srcRect b="15306"/>
          <a:stretch>
            <a:fillRect/>
          </a:stretch>
        </p:blipFill>
        <p:spPr bwMode="auto">
          <a:xfrm>
            <a:off x="428596" y="3429000"/>
            <a:ext cx="1500198" cy="164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sun9-62.userapi.com/impg/6hXTFQoQ4wjD-9CE0cs6pl62KJoYNAiOq5r8JA/EkdEFZUkCoY.jpg?size=810x1080&amp;quality=95&amp;sign=5a3a77736e9a4207ddf17496d199deae&amp;type=album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214686"/>
            <a:ext cx="1328487" cy="177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sun9-82.userapi.com/impg/4rlhVS-cyLW3Pi59weSiu3mp7D8lNkexdKqTYA/xprbWdMY_AU.jpg?size=810x1080&amp;quality=95&amp;sign=49ca6e3273b7db8b20eba4760f9d95fd&amp;type=album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3143248"/>
            <a:ext cx="1643074" cy="189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User\Desktop\i (1)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3857628"/>
            <a:ext cx="1357322" cy="270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i.mycdn.me/i?r=AyH4iRPQ2q0otWIFepML2LxRYR_r9UM_scXQugfQVqqu2w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1785926"/>
            <a:ext cx="321471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РИСКАМ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000107"/>
          <a:ext cx="8001056" cy="4500594"/>
        </p:xfrm>
        <a:graphic>
          <a:graphicData uri="http://schemas.openxmlformats.org/drawingml/2006/table">
            <a:tbl>
              <a:tblPr/>
              <a:tblGrid>
                <a:gridCol w="541498"/>
                <a:gridCol w="2524282"/>
                <a:gridCol w="2466282"/>
                <a:gridCol w="2468994"/>
              </a:tblGrid>
              <a:tr h="1009880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№ </a:t>
                      </a:r>
                      <a:r>
                        <a:rPr lang="ru-RU" sz="12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/</a:t>
                      </a:r>
                      <a:r>
                        <a:rPr lang="ru-RU" sz="12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Наименование риска проекта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Последствия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Предпринятые действия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Риски  не наступили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214313" y="357188"/>
            <a:ext cx="814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800">
                <a:latin typeface="Franklin Gothic Medium" pitchFamily="34" charset="0"/>
              </a:rPr>
              <a:t>ЦЕЛЬ И РЕЗУЛЬТАТ ПРОЕКТА</a:t>
            </a:r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1000125"/>
          <a:ext cx="8621712" cy="5255512"/>
        </p:xfrm>
        <a:graphic>
          <a:graphicData uri="http://schemas.openxmlformats.org/drawingml/2006/table">
            <a:tbl>
              <a:tblPr/>
              <a:tblGrid>
                <a:gridCol w="2054225"/>
                <a:gridCol w="4340225"/>
                <a:gridCol w="968375"/>
                <a:gridCol w="520700"/>
                <a:gridCol w="738187"/>
              </a:tblGrid>
              <a:tr h="57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3810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3810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февралю 2022 года  привлечь не менее   70 % молодежи территории</a:t>
                      </a:r>
                      <a:r>
                        <a:rPr lang="ru-RU" sz="110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Лубянского сельского поселения к участию  в 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 –досуговых  мероприятиях 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достижения цели: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цикла 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 –</a:t>
                      </a:r>
                      <a:r>
                        <a:rPr kumimoji="0" lang="ru-RU" sz="11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досуговых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мероприятий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93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проекта: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590675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69863" marR="0" lvl="0" indent="23813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7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 менее  83   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жителей Лубянского сельского поселения из числа подростков и молодежи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приняли участие в 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 –досуговых 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мероприятиях  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932">
                <a:tc row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 проекта: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0874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Требования к результату: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66688" marR="0" lvl="0" indent="20638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Базовое значение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Период, год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Проведено  не менее  2 общих     собраний  молодежи и жителей территории 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marR="0" lvl="0" indent="-6350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не менее 15  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 –</a:t>
                      </a:r>
                      <a:r>
                        <a:rPr kumimoji="0" lang="ru-RU" sz="11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досуговых</a:t>
                      </a:r>
                      <a:r>
                        <a:rPr kumimoji="0" lang="ru-RU" sz="11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мероприятий  патриотической направленности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Проведено не менее  8 </a:t>
                      </a:r>
                      <a:r>
                        <a:rPr lang="ru-RU" alt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спортивно – игровых  мероприятий  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1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Проведено не менее 7  </a:t>
                      </a:r>
                      <a:r>
                        <a:rPr lang="ru-RU" alt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мастер-классов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6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не менее 5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alt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мероприятий по популяризации 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alt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народных игр    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не менее 8 </a:t>
                      </a:r>
                      <a:r>
                        <a:rPr lang="ru-RU" alt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волонтерских</a:t>
                      </a:r>
                      <a:r>
                        <a:rPr lang="ru-RU" altLang="ru-RU" sz="11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акций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5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8" marR="0" lvl="0" indent="-7938" algn="l" defTabSz="914400" rtl="0" eaLnBrk="1" fontAlgn="base" latinLnBrk="0" hangingPunct="1">
                        <a:lnSpc>
                          <a:spcPts val="14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  трудовой десант  по  благоустройству  детской игровой площадки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440" marR="17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2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6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Пользователи результатом: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Подростки и молодежь Лубянского сельского поселения</a:t>
                      </a:r>
                    </a:p>
                  </a:txBody>
                  <a:tcPr marL="17440" marR="1744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2875" y="857229"/>
          <a:ext cx="8830151" cy="5169635"/>
        </p:xfrm>
        <a:graphic>
          <a:graphicData uri="http://schemas.openxmlformats.org/drawingml/2006/table">
            <a:tbl>
              <a:tblPr/>
              <a:tblGrid>
                <a:gridCol w="428597"/>
                <a:gridCol w="3286148"/>
                <a:gridCol w="972000"/>
                <a:gridCol w="928694"/>
                <a:gridCol w="500066"/>
                <a:gridCol w="825714"/>
                <a:gridCol w="531262"/>
                <a:gridCol w="472233"/>
                <a:gridCol w="472233"/>
                <a:gridCol w="413204"/>
              </a:tblGrid>
              <a:tr h="2857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0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1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4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  сред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716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Проведено  не менее 2  общих     собраний  молодежи и жителей территории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269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Проведено не менее 15 мероприятий патриотической направленности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29.01.2022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4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Высадка  Аллеи  Памяти</a:t>
                      </a:r>
                      <a:endParaRPr lang="ru-RU" sz="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05.05.2021</a:t>
                      </a:r>
                      <a:endParaRPr lang="ru-RU" sz="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06.05.2021</a:t>
                      </a:r>
                      <a:endParaRPr lang="ru-RU" sz="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24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 акции  « Бессмертный полк»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2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 автопробега  « Дорога Победы»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09.05.2021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 военных песен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71993" marT="46842" marB="4684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08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 праздничного мероприятия к Дню России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39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села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556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2.7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 Свеча Памяти  » - митинг - реквием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22.06.2021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4505938"/>
        </p:xfrm>
        <a:graphic>
          <a:graphicData uri="http://schemas.openxmlformats.org/drawingml/2006/table">
            <a:tbl>
              <a:tblPr/>
              <a:tblGrid>
                <a:gridCol w="428596"/>
                <a:gridCol w="3143304"/>
                <a:gridCol w="928694"/>
                <a:gridCol w="838927"/>
                <a:gridCol w="600681"/>
                <a:gridCol w="509406"/>
                <a:gridCol w="512201"/>
                <a:gridCol w="599216"/>
                <a:gridCol w="511469"/>
                <a:gridCol w="495242"/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2.8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воинской славы России: битва под Прохоровкой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2.9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Подготовка  и проведение праздничного мероприятия к Дню Государственного флага Российской Федерации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20.08.2021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22.08.2021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 истории «Для нас Родина начинается здесь»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2.11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«Труженики родного края» - встреча молодежи с  тружениками тыла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25.09.2021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01.10.2021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 и проведение праздничного мероприятия ко Дню народного единства «Мы едины, мы – Россия»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Героев Отечества «Герои России – наши современники»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2.14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Познавательно-игровое мероприятие «Государство – это мы»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2.15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воинской славы России: освобождение </a:t>
                      </a:r>
                      <a:r>
                        <a:rPr lang="ru-RU" sz="1100" spc="-1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Чернянского</a:t>
                      </a: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района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29.01.2022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5071179"/>
        </p:xfrm>
        <a:graphic>
          <a:graphicData uri="http://schemas.openxmlformats.org/drawingml/2006/table">
            <a:tbl>
              <a:tblPr/>
              <a:tblGrid>
                <a:gridCol w="428596"/>
                <a:gridCol w="3143304"/>
                <a:gridCol w="928694"/>
                <a:gridCol w="838927"/>
                <a:gridCol w="600681"/>
                <a:gridCol w="509406"/>
                <a:gridCol w="512201"/>
                <a:gridCol w="599216"/>
                <a:gridCol w="511469"/>
                <a:gridCol w="495242"/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Проведено  не менее 8  спортивно – игровых  программ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01.06.2021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30.12.2021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дня  здоровья «Спортивная Олимпионика»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спортивного  мероприятия, посвященного Дню молодежи «Звездная молодежь»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3.3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 «Чемпионата  весёлого мяча»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01.08.2021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latin typeface="Times New Roman"/>
                          <a:ea typeface="Times New Roman"/>
                          <a:cs typeface="Times New Roman"/>
                        </a:rPr>
                        <a:t>06.08.2021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легкоатлетической  эстафеты  «Успей первым»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соревнований по настольным играм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3.6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соревнования по бильярду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3.7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похода  на лыжах и катания с горки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3.8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веселых  стартов  на приз Деда Мороза»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30.12.2021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4855728"/>
        </p:xfrm>
        <a:graphic>
          <a:graphicData uri="http://schemas.openxmlformats.org/drawingml/2006/table">
            <a:tbl>
              <a:tblPr/>
              <a:tblGrid>
                <a:gridCol w="428596"/>
                <a:gridCol w="3143304"/>
                <a:gridCol w="928694"/>
                <a:gridCol w="838927"/>
                <a:gridCol w="600681"/>
                <a:gridCol w="509406"/>
                <a:gridCol w="512201"/>
                <a:gridCol w="599216"/>
                <a:gridCol w="511469"/>
                <a:gridCol w="495242"/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Проведено  не менее 8  волонтерских акций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26.01.2022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акции « Обелиск»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акции  «Георгиевская ленточка»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проведение акции «Ромашка – нежный символ семейной верности и любви»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акции  «Чистое село»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«Почта добра» - изготовление открыток к дню пожилого человека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и  проведение акции  «Если посмотреть вокруг…»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4.7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"Новогодний десант"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4.8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акции  «Жизнь БЕЗ опасности»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26.01.2022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4855728"/>
        </p:xfrm>
        <a:graphic>
          <a:graphicData uri="http://schemas.openxmlformats.org/drawingml/2006/table">
            <a:tbl>
              <a:tblPr/>
              <a:tblGrid>
                <a:gridCol w="428596"/>
                <a:gridCol w="3143304"/>
                <a:gridCol w="928694"/>
                <a:gridCol w="838927"/>
                <a:gridCol w="600681"/>
                <a:gridCol w="509406"/>
                <a:gridCol w="512201"/>
                <a:gridCol w="599216"/>
                <a:gridCol w="511469"/>
                <a:gridCol w="495242"/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Проведено не менее 7 мастер-классов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01.08.2021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01.02.2022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 – класс на природе «Плетение венков»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06.08.2021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арт-объекта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Кулинарное   мастерство-  « Национальные блюда»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Плетение из газетных трубочек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18.11.2021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083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Скрапбукинг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Изготовление русского женского головного убора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27.12.2021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5.7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 –класс по прическам « Модные тенденции»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01.02.2022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5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Народные игры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01.02.2022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567736" cy="5249528"/>
        </p:xfrm>
        <a:graphic>
          <a:graphicData uri="http://schemas.openxmlformats.org/drawingml/2006/table">
            <a:tbl>
              <a:tblPr/>
              <a:tblGrid>
                <a:gridCol w="428596"/>
                <a:gridCol w="3143304"/>
                <a:gridCol w="928694"/>
                <a:gridCol w="838927"/>
                <a:gridCol w="600681"/>
                <a:gridCol w="509406"/>
                <a:gridCol w="512201"/>
                <a:gridCol w="599216"/>
                <a:gridCol w="511469"/>
                <a:gridCol w="495242"/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Начло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 русской старинной игры «Вышибалы»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05.09.2021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3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 русской старинной игры «Лапта»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17.09.2021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70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 русской старинной игры «Казаки-разбойники»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6.4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 русской старинной игры «Заря»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19.10.2021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6.5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Изучение  русской старинной игры «Взятие снежного городка»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20.01.2022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01.02.2022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spc="-1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Благоустроена территория  детской площадки по улице Школьная</a:t>
                      </a:r>
                      <a:endParaRPr lang="ru-RU" sz="11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04.05.2021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25.09.2021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800" b="1" spc="-10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7.1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Приобретение  и установка ограждения детской площадки по улице Школьная;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Приобретение дополнительного оборудования  - горки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25.09.2021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1"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7.3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Ремонт игрового оборудования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10.06.2021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25.09.2021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21429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7" cy="2699101"/>
        </p:xfrm>
        <a:graphic>
          <a:graphicData uri="http://schemas.openxmlformats.org/drawingml/2006/table">
            <a:tbl>
              <a:tblPr/>
              <a:tblGrid>
                <a:gridCol w="500034"/>
                <a:gridCol w="3178198"/>
                <a:gridCol w="857256"/>
                <a:gridCol w="800771"/>
                <a:gridCol w="601288"/>
                <a:gridCol w="509921"/>
                <a:gridCol w="512719"/>
                <a:gridCol w="599822"/>
                <a:gridCol w="428665"/>
                <a:gridCol w="579063"/>
              </a:tblGrid>
              <a:tr h="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фед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обл.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мест.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ср-ва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хоз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суб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заемные средства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прочие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7.4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Покраска игрового  оборудования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10.06.2021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10.07.2021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Поиск альтернативных источников финансирования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05.05.2021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305" marR="2730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43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91414" marR="91414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53" marR="1655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04.05.2021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01.02.2022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4000"/>
                        </a:lnSpc>
                        <a:spcAft>
                          <a:spcPts val="0"/>
                        </a:spcAft>
                      </a:pPr>
                      <a:r>
                        <a:rPr lang="ru-RU" sz="11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89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87" name="TextBox 3"/>
          <p:cNvSpPr txBox="1">
            <a:spLocks noChangeArrowheads="1"/>
          </p:cNvSpPr>
          <p:nvPr/>
        </p:nvSpPr>
        <p:spPr bwMode="auto">
          <a:xfrm>
            <a:off x="428596" y="4071942"/>
            <a:ext cx="70548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*Муниципальная программа «Устойчивое  развитие сельских территорий 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сельского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поселения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472" y="21429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1483</Words>
  <Application>Microsoft Office PowerPoint</Application>
  <PresentationFormat>Экран (4:3)</PresentationFormat>
  <Paragraphs>766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Слайд 10</vt:lpstr>
      <vt:lpstr>Слайд 11</vt:lpstr>
      <vt:lpstr>Слайд 12</vt:lpstr>
      <vt:lpstr>Слайд 13</vt:lpstr>
      <vt:lpstr>Слайд 14</vt:lpstr>
    </vt:vector>
  </TitlesOfParts>
  <Company>Администрация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User</cp:lastModifiedBy>
  <cp:revision>48</cp:revision>
  <dcterms:created xsi:type="dcterms:W3CDTF">2019-01-17T04:58:03Z</dcterms:created>
  <dcterms:modified xsi:type="dcterms:W3CDTF">2022-03-01T13:44:14Z</dcterms:modified>
</cp:coreProperties>
</file>