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0" r:id="rId4"/>
    <p:sldId id="271" r:id="rId5"/>
    <p:sldId id="273" r:id="rId6"/>
    <p:sldId id="272" r:id="rId7"/>
    <p:sldId id="274" r:id="rId8"/>
    <p:sldId id="277" r:id="rId9"/>
    <p:sldId id="275" r:id="rId10"/>
    <p:sldId id="278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92ED4-7461-47F7-84E8-BCB2EF83FE61}" type="datetimeFigureOut">
              <a:rPr lang="ru-RU" smtClean="0"/>
              <a:pPr/>
              <a:t>21.01.2022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F199F-47C4-4191-BC4A-530AE02E1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1476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718911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14282" y="3000372"/>
            <a:ext cx="7981609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4425" algn="l"/>
              </a:tabLst>
            </a:pP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Book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ОТЧЕТ О РЕАЛИЗАЦИИ ПРОЕКТА </a:t>
            </a:r>
          </a:p>
          <a:p>
            <a:pPr lvl="0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/>
              <a:t>Привлечение  жителей </a:t>
            </a:r>
            <a:r>
              <a:rPr lang="ru-RU" b="1" dirty="0" err="1"/>
              <a:t>Лубянской</a:t>
            </a:r>
            <a:r>
              <a:rPr lang="ru-RU" b="1" dirty="0"/>
              <a:t> сельской территории к самостоятельному</a:t>
            </a:r>
          </a:p>
          <a:p>
            <a:pPr lvl="0" algn="ctr"/>
            <a:r>
              <a:rPr lang="ru-RU" b="1" dirty="0"/>
              <a:t> благоустройству улиц,  развития личной инициативы селян</a:t>
            </a:r>
          </a:p>
          <a:p>
            <a:pPr lvl="0" algn="ctr"/>
            <a:r>
              <a:rPr lang="ru-RU" b="1" dirty="0"/>
              <a:t> « Ландшафтный дизайнер</a:t>
            </a:r>
            <a:r>
              <a:rPr lang="ru-RU" sz="2000" b="1" dirty="0"/>
              <a:t>»</a:t>
            </a:r>
            <a:endParaRPr lang="ru-RU" sz="2000" dirty="0"/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/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4425" algn="l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143116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сельского поселения муниципального района 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Чернянский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район»  Белгородской области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521495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Глава  администрации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Гончарова Валентина Николаевна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6215082"/>
            <a:ext cx="2934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Лубяное - Первое,  2021 год</a:t>
            </a:r>
          </a:p>
        </p:txBody>
      </p:sp>
      <p:pic>
        <p:nvPicPr>
          <p:cNvPr id="9" name="Picture 7" descr="ЛубянскоеСП-ПП-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1143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3244663D-6316-42F5-9A32-E518DCCB2D78}" type="slidenum">
              <a:rPr lang="ru-RU" b="1" smtClean="0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10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461" name="Rectangle 1"/>
          <p:cNvSpPr>
            <a:spLocks noChangeArrowheads="1"/>
          </p:cNvSpPr>
          <p:nvPr/>
        </p:nvSpPr>
        <p:spPr bwMode="auto">
          <a:xfrm>
            <a:off x="0" y="3071813"/>
            <a:ext cx="8929688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13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13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13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2" name="Прямоугольник 8"/>
          <p:cNvSpPr>
            <a:spLocks noChangeArrowheads="1"/>
          </p:cNvSpPr>
          <p:nvPr/>
        </p:nvSpPr>
        <p:spPr bwMode="auto">
          <a:xfrm>
            <a:off x="0" y="1214422"/>
            <a:ext cx="407193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Высажено не менее 100 шт.  кустарников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(ул.Школьная, ул.Садовая,  ул.Лесная, 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ул.Родниковая, ул. Троицкая, ул. Зеленая)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57158" y="214290"/>
            <a:ext cx="8358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2976" y="4000504"/>
            <a:ext cx="43404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Высажено не менее 100 шт. саженцев деревьев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(ул.Школьная, ул.Садовая,  ул.Лесная, ул.Родниковая, 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ул. Троицкая, ул. Зеленая)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18" name="Рисунок 17" descr="https://sun9-46.userapi.com/impg/hw28UQ_HAoQaxwzNLwoAO-K5CGHQrCOq6qyFCw/3acnYgZWTNI.jpg?size=1280x960&amp;quality=96&amp;sign=3dbe28f4e5d7aeb9015930a7f883bfdc&amp;type=albu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26600"/>
            <a:ext cx="2014311" cy="183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C:\Users\User\Desktop\фото для проекта\i (4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714884"/>
            <a:ext cx="2071702" cy="1890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User\Desktop\kn4yfBLVNUU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071678"/>
            <a:ext cx="243916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sun9-11.userapi.com/impg/rlPFxOtOjdQUtJ2E8NbXKET3aIWzXrWJIgH1LQ/7O4456EBKps.jpg?size=1280x960&amp;quality=96&amp;sign=3c9a655b185f8c1a0a7c7b1b0b23b548&amp;type=album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285992"/>
            <a:ext cx="2415392" cy="1809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C:\Users\User\Desktop\Мои документы\для проекта\проекты 2020\благоустройство улиц\Ландшафтный дизайнер\кустарники\i (2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5357826"/>
            <a:ext cx="2099461" cy="122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C:\Users\User\Desktop\Мои документы\для проекта\проекты 2020\благоустройство улиц\Ландшафтный дизайнер\кустарники\высадка кустарников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857232"/>
            <a:ext cx="2766916" cy="1934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57158" y="35716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РИСКАМ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32514003"/>
              </p:ext>
            </p:extLst>
          </p:nvPr>
        </p:nvGraphicFramePr>
        <p:xfrm>
          <a:off x="500034" y="1000107"/>
          <a:ext cx="8001056" cy="3324769"/>
        </p:xfrm>
        <a:graphic>
          <a:graphicData uri="http://schemas.openxmlformats.org/drawingml/2006/table">
            <a:tbl>
              <a:tblPr/>
              <a:tblGrid>
                <a:gridCol w="5414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242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662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689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09880"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№ </a:t>
                      </a:r>
                      <a:r>
                        <a:rPr lang="ru-RU" sz="1200" b="1" dirty="0" err="1">
                          <a:latin typeface="Franklin Gothic Book"/>
                          <a:ea typeface="Calibri"/>
                          <a:cs typeface="Calibri"/>
                        </a:rPr>
                        <a:t>п</a:t>
                      </a: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/</a:t>
                      </a:r>
                      <a:r>
                        <a:rPr lang="ru-RU" sz="1200" b="1" dirty="0" err="1">
                          <a:latin typeface="Franklin Gothic Book"/>
                          <a:ea typeface="Calibri"/>
                          <a:cs typeface="Calibri"/>
                        </a:rPr>
                        <a:t>п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065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Наименование риска проекта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Последствия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Calibri"/>
                          <a:cs typeface="Calibri"/>
                        </a:rPr>
                        <a:t>Предпринятые действия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96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Franklin Gothic Book"/>
                          <a:ea typeface="Times New Roman"/>
                          <a:cs typeface="Times New Roman"/>
                        </a:rPr>
                        <a:t>Незаинтересованность жителей принимать участие в благоустройстве села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Не наступил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Franklin Gothic Book"/>
                          <a:ea typeface="Times New Roman"/>
                          <a:cs typeface="Times New Roman"/>
                        </a:rPr>
                        <a:t>Плохая приживаемость кустарников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Не наступил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7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Franklin Gothic Book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Franklin Gothic Book"/>
                          <a:ea typeface="Times New Roman"/>
                          <a:cs typeface="Times New Roman"/>
                        </a:rPr>
                        <a:t>Отсутствие возможности выделения денежных средств членами ТОС на приобретение семян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Franklin Gothic Book"/>
                          <a:ea typeface="Times New Roman"/>
                          <a:cs typeface="Times New Roman"/>
                        </a:rPr>
                        <a:t>Не наступил</a:t>
                      </a: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Franklin Gothic Book"/>
                        <a:ea typeface="Times New Roman"/>
                        <a:cs typeface="Times New Roman"/>
                      </a:endParaRPr>
                    </a:p>
                  </a:txBody>
                  <a:tcPr marL="16520" marR="165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357158" y="214290"/>
            <a:ext cx="814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 dirty="0">
                <a:latin typeface="Franklin Gothic Medium" pitchFamily="34" charset="0"/>
              </a:rPr>
              <a:t>ЦЕЛЬ И РЕЗУЛЬТАТ ПРОЕКТА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07736961"/>
              </p:ext>
            </p:extLst>
          </p:nvPr>
        </p:nvGraphicFramePr>
        <p:xfrm>
          <a:off x="214282" y="714353"/>
          <a:ext cx="8678197" cy="6153329"/>
        </p:xfrm>
        <a:graphic>
          <a:graphicData uri="http://schemas.openxmlformats.org/drawingml/2006/table">
            <a:tbl>
              <a:tblPr/>
              <a:tblGrid>
                <a:gridCol w="19454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990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035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297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0053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84735">
                <a:tc>
                  <a:txBody>
                    <a:bodyPr/>
                    <a:lstStyle/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Цель проекта: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0"/>
                        </a:spcAft>
                        <a:tabLst>
                          <a:tab pos="3432175" algn="l"/>
                          <a:tab pos="4905375" algn="l"/>
                          <a:tab pos="5883275" algn="ctr"/>
                        </a:tabLs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июню 2021 года привлечь не менее  40 % жителей Лубянского сельского поселения к самостоятельному благоустройству улиц </a:t>
                      </a: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9818">
                <a:tc>
                  <a:txBody>
                    <a:bodyPr/>
                    <a:lstStyle/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достижения цели: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0"/>
                        </a:spcAft>
                        <a:tabLst>
                          <a:tab pos="3432175" algn="l"/>
                          <a:tab pos="4905375" algn="l"/>
                          <a:tab pos="5883275" algn="ctr"/>
                        </a:tabLs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цикла мероприятий  по благоустройству территории</a:t>
                      </a: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4345">
                <a:tc rowSpan="3">
                  <a:txBody>
                    <a:bodyPr/>
                    <a:lstStyle/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Результат проекта: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21590" indent="-762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Результат: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0"/>
                        </a:spcAft>
                        <a:tabLst>
                          <a:tab pos="3432175" algn="l"/>
                          <a:tab pos="4905375" algn="l"/>
                          <a:tab pos="5883275" algn="ctr"/>
                        </a:tabLst>
                      </a:pPr>
                      <a:r>
                        <a:rPr lang="ru-RU" sz="10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Период, год 2020-2021 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0"/>
                        </a:spcAft>
                        <a:tabLst>
                          <a:tab pos="3432175" algn="l"/>
                          <a:tab pos="4905375" algn="l"/>
                          <a:tab pos="5883275" algn="ctr"/>
                        </a:tabLst>
                      </a:pPr>
                      <a:r>
                        <a:rPr lang="ru-RU" sz="1000" b="1" i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подтверждения: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76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План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7160" algn="ctr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Факт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09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200  жителей сельского поселения приняли участие в  благоустройстве и озеленении территории  </a:t>
                      </a:r>
                    </a:p>
                    <a:p>
                      <a:pPr fontAlgn="base">
                        <a:lnSpc>
                          <a:spcPts val="144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0"/>
                        </a:spcAft>
                        <a:tabLst>
                          <a:tab pos="3432175" algn="l"/>
                          <a:tab pos="4905375" algn="l"/>
                          <a:tab pos="5883275" algn="ctr"/>
                        </a:tabLst>
                      </a:pPr>
                      <a:r>
                        <a:rPr lang="ru-RU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 руководителя </a:t>
                      </a: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4345">
                <a:tc rowSpan="6">
                  <a:txBody>
                    <a:bodyPr/>
                    <a:lstStyle/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Требования к результату проекта: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405130"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Требования к результату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0"/>
                        </a:spcAft>
                        <a:tabLst>
                          <a:tab pos="3432175" algn="l"/>
                          <a:tab pos="4905375" algn="l"/>
                          <a:tab pos="5883275" algn="ctr"/>
                        </a:tabLst>
                      </a:pPr>
                      <a:r>
                        <a:rPr lang="ru-RU" sz="1000" b="1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Период, год   2020-2021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0"/>
                        </a:spcAft>
                        <a:tabLst>
                          <a:tab pos="3432175" algn="l"/>
                          <a:tab pos="4905375" algn="l"/>
                          <a:tab pos="5883275" algn="ctr"/>
                        </a:tabLst>
                      </a:pPr>
                      <a:r>
                        <a:rPr lang="ru-RU" sz="1000" b="1" i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подтверждения: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76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План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Факт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906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Проведено    3  схода  граждан</a:t>
                      </a:r>
                      <a:endParaRPr lang="ru-RU" sz="10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Отчетная информация,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фотоотчет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85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890" indent="-8890" fontAlgn="base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Разбито   15  клумб (ул.Школьная, ул.Садовая,  ул.Лесная, ул.Родниковая, ул. Троицкая)</a:t>
                      </a:r>
                      <a:endParaRPr lang="ru-RU" sz="10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Отчетная информация,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фотоотчет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6970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spcAft>
                          <a:spcPts val="0"/>
                        </a:spcAft>
                      </a:pPr>
                      <a:r>
                        <a:rPr lang="ru-RU" sz="1000" b="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Приведены в соответствие  с правилами благоустройства  не менее 8 заброшенных домовладений (ул.Троицкая, ул.Зеленая, ул.Родниковая)</a:t>
                      </a:r>
                      <a:endParaRPr lang="ru-RU" sz="10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Отчетная информация,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фотоотчет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6330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890" indent="-8890" fontAlgn="base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Высажено  500 шт. цветов(ул.Школьная, ул.Садовая,  ул.Лесная, ул.Родниковая, ул. Троицкая ул.Зеленая)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500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500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Отчетная информация,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фотоотчет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4953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Высажено 100 шт.  кустарников(ул.Школьная, ул.Садовая,  ул.Лесная, ул.Родниковая, ул. Троицкая, ул. Зеленая)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Отчетная информация,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фотоотчет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5678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Высажено 100 шт. саженцев деревьев(ул.Школьная, ул.Садовая,  ул.Лесная, ул.Родниковая, ул. Троицкая, ул. Зеленая)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ru-RU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Отчетная информация,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фотоотчет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6523">
                <a:tc>
                  <a:txBody>
                    <a:bodyPr/>
                    <a:lstStyle/>
                    <a:p>
                      <a:pPr algn="l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ru-RU" sz="1000" b="1" i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Пользователи результатом: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"/>
                        </a:spcBef>
                        <a:spcAft>
                          <a:spcPts val="0"/>
                        </a:spcAft>
                        <a:tabLst>
                          <a:tab pos="3432175" algn="l"/>
                          <a:tab pos="4905375" algn="l"/>
                          <a:tab pos="5883275" algn="ctr"/>
                        </a:tabLs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Население и гости  </a:t>
                      </a:r>
                      <a:r>
                        <a:rPr lang="ru-RU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Лубянского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сельского поселения</a:t>
                      </a:r>
                    </a:p>
                  </a:txBody>
                  <a:tcPr marL="33860" marR="338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2875" y="857229"/>
          <a:ext cx="8830151" cy="5331343"/>
        </p:xfrm>
        <a:graphic>
          <a:graphicData uri="http://schemas.openxmlformats.org/drawingml/2006/table">
            <a:tbl>
              <a:tblPr/>
              <a:tblGrid>
                <a:gridCol w="4285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861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0006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2571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3126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7223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7223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1320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8575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8149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источники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Внебюджетные источники</a:t>
                      </a:r>
                    </a:p>
                  </a:txBody>
                  <a:tcPr marL="36000" marR="36000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48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  сред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47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Проведение   3     сходов граждан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 01.04.2020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 10.04.2020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4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mbria"/>
                          <a:ea typeface="Times New Roman"/>
                          <a:cs typeface="Arial"/>
                        </a:rPr>
                        <a:t>Разбивка   15  клумб  по улицам поселения</a:t>
                      </a: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15.04.2020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 30.04.2021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64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 Приобретение саженцев цветов,  разбивка 3  клумб по улице  Троицкая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15.04.2020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28.04.2020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08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Приобретение саженцев цветов  и высадка 2  клумб по улице  Родниковая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15.04.2020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28.04.2020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0,5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4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Приобретение саженцев цветов  и высадка 1 клумбы по улице Школьная осень  2020 года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17.09.2020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Calibri"/>
                          <a:cs typeface="Times New Roman"/>
                        </a:rPr>
                        <a:t>30.09.2020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57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Приобретение саженцев цветов  и высадка 2 клумб по улице  Школьная весна 2021 года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19.04.2021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30.04.2021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99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Приобретение саженцев цветов  и высадка 4 клумб по улице  Садовая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15.04.2020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28.04.2020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199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2.6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Приобретение саженцев цветов  и высадка 3 клумб   по улице  Лесная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15.04.2020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28.04.2020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73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latin typeface="Cambria"/>
                          <a:ea typeface="Times New Roman"/>
                          <a:cs typeface="Arial"/>
                        </a:rPr>
                        <a:t>Приведение  в соответствие  с правилами благоустройства   заброшенных  домовладений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01.04.2020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latin typeface="Calibri"/>
                          <a:ea typeface="Calibri"/>
                          <a:cs typeface="Times New Roman"/>
                        </a:rPr>
                        <a:t>07.05.2021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67736" cy="5527558"/>
        </p:xfrm>
        <a:graphic>
          <a:graphicData uri="http://schemas.openxmlformats.org/drawingml/2006/table">
            <a:tbl>
              <a:tblPr/>
              <a:tblGrid>
                <a:gridCol w="4285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433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89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068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0940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1220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9921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1146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9524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1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mbria"/>
                          <a:ea typeface="Times New Roman"/>
                          <a:cs typeface="Arial"/>
                        </a:rPr>
                        <a:t> Приведение в соответствие  с правилами благоустройства    4 заброшенных домовладений  с. Становое( весна2020)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01.04.2020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28.04.2020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mbria"/>
                          <a:ea typeface="Times New Roman"/>
                          <a:cs typeface="Arial"/>
                        </a:rPr>
                        <a:t>Приведение в соответствие  с правилами благоустройства    4 заброшенных домовладений  с. Становое(осень 2020)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05.10.2020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16.10.2020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7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mbria"/>
                          <a:ea typeface="Times New Roman"/>
                          <a:cs typeface="Arial"/>
                        </a:rPr>
                        <a:t>Приведение в соответствие  с правилами благоустройства    2 заброшенных домовладений  с. Лубяное – Первое( весна 2020)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15.04.2020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08.05.2020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mbria"/>
                          <a:ea typeface="Times New Roman"/>
                          <a:cs typeface="Arial"/>
                        </a:rPr>
                        <a:t>Приведение в соответствие  с правилами благоустройства    2заброшенных домовладений  с. Лубяное – Первое( осень 2020)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21.09.2020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Calibri"/>
                          <a:cs typeface="Times New Roman"/>
                        </a:rPr>
                        <a:t>02.10.2020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mbria"/>
                          <a:ea typeface="Times New Roman"/>
                          <a:cs typeface="Arial"/>
                        </a:rPr>
                        <a:t>  Приведение в соответствие  с правилами благоустройства    2 заброшенных домовладений х. Медвежье( осень 2020)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16.10.2020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29.10.2020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5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3.6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mbria"/>
                          <a:ea typeface="Times New Roman"/>
                          <a:cs typeface="Arial"/>
                        </a:rPr>
                        <a:t>Приведение в соответствие  с правилами благоустройства    2 заброшенных домовладений х. Медвежье(весна 2021)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15.04.2021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07.05.2021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  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 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 Высажено не менее 500 шт. цветов ул.Школьная  с. Лубяное - Первое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 17.04.2020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07.05.2021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Times New Roman"/>
                          <a:cs typeface="Times New Roman"/>
                        </a:rPr>
                        <a:t> Подготовка земельных участков ( весна 2020)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17.04.2020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30.04.2020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 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67736" cy="5217205"/>
        </p:xfrm>
        <a:graphic>
          <a:graphicData uri="http://schemas.openxmlformats.org/drawingml/2006/table">
            <a:tbl>
              <a:tblPr/>
              <a:tblGrid>
                <a:gridCol w="4285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433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89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068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0940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1220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9921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11469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95242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28575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Начяало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719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обл.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ср-ва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хоз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суб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заемные </a:t>
                      </a:r>
                      <a:r>
                        <a:rPr lang="ru-RU" sz="1100" b="1" i="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средс</a:t>
                      </a: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100" b="1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71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Times New Roman"/>
                          <a:cs typeface="Times New Roman"/>
                        </a:rPr>
                        <a:t>Подготовка земельных участков ( осень 2020)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21.09.2020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02.10.2020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Подготовка земельных участков ( весна 2021)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17.04.2021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30.04.2021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73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 Приобретение и высадка  семян    цветов (весна 2020 )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27.04.2020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06.05.2020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Приобретение и высадка  семян    цветов (осень 2020 )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 24.09.2020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30.09.2020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4.6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Приобретение и высадка  семян    цветов (весна 2021 )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 03.05.2021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Calibri"/>
                          <a:cs typeface="Times New Roman"/>
                        </a:rPr>
                        <a:t>07.05.2021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45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b="1" kern="1200" dirty="0">
                          <a:latin typeface="Calibri"/>
                          <a:ea typeface="Times New Roman"/>
                          <a:cs typeface="Times New Roman"/>
                        </a:rPr>
                        <a:t>Высажено не менее 100 шт.  кустарников жителями  ул.Школьная, ул.Садовая,  ул.Лесная, ул.Родниковая, ул. Троицкая, ул. Зеленая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 17.04.2020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01.06.2021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   Высадка    кустарников ( весна 2020)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 17.04.2020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Calibri"/>
                          <a:cs typeface="Times New Roman"/>
                        </a:rPr>
                        <a:t> 13.05.2020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Высадка   кустарников ( осень 2020)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 12.10.2020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30.10.2020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Times New Roman"/>
                          <a:cs typeface="Times New Roman"/>
                        </a:rPr>
                        <a:t>Высадка    кустарников ( весна 2021)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 11.05.2021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Calibri"/>
                          <a:cs typeface="Times New Roman"/>
                        </a:rPr>
                        <a:t>01.06.2021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67737" cy="3715323"/>
        </p:xfrm>
        <a:graphic>
          <a:graphicData uri="http://schemas.openxmlformats.org/drawingml/2006/table">
            <a:tbl>
              <a:tblPr/>
              <a:tblGrid>
                <a:gridCol w="500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781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007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128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099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1271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9982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2866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7906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№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начало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Окончание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БЮДЖЕТ ПРОЕКТА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  <a:cs typeface="Arial" charset="0"/>
                      </a:endParaRP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Franklin Gothic Book" pitchFamily="34" charset="0"/>
                          <a:cs typeface="Arial" charset="0"/>
                        </a:rPr>
                        <a:t>Внебюджетные источники</a:t>
                      </a:r>
                    </a:p>
                  </a:txBody>
                  <a:tcPr marL="35997" marR="35997" marT="45719" marB="457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15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18605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фед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9230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обл.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5575"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мест.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ср-ва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 </a:t>
                      </a: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хоз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. </a:t>
                      </a:r>
                      <a:r>
                        <a:rPr lang="ru-RU" sz="1200" b="1" i="0" dirty="0" err="1">
                          <a:latin typeface="Franklin Gothic Book"/>
                          <a:ea typeface="Calibri"/>
                          <a:cs typeface="Calibri"/>
                        </a:rPr>
                        <a:t>суб</a:t>
                      </a: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заемные средства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9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Franklin Gothic Book"/>
                          <a:ea typeface="Calibri"/>
                          <a:cs typeface="Calibri"/>
                        </a:rPr>
                        <a:t>прочие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6404" marR="1640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0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100" b="1" kern="1200" dirty="0">
                          <a:latin typeface="Calibri"/>
                          <a:ea typeface="Times New Roman"/>
                          <a:cs typeface="Times New Roman"/>
                        </a:rPr>
                        <a:t>  Высажено не менее 100 шт. саженцев деревьев  жителями  ул.Школьная, ул.Садовая,  ул.Лесная, ул.Родниковая, ул. Троицкая, ул. Зеленая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 17.04.2020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01.06.2021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 9,5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14,5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4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6.1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Times New Roman"/>
                          <a:cs typeface="Times New Roman"/>
                        </a:rPr>
                        <a:t>Приобретение и высадка деревьев ( весна 2020)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17.04.2020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30.04.2020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6.2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Times New Roman"/>
                          <a:cs typeface="Times New Roman"/>
                        </a:rPr>
                        <a:t>Приобретение и высадка деревьев ( осень 2020)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19.10.2020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30.10.2020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72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6.3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latin typeface="Calibri"/>
                          <a:ea typeface="Times New Roman"/>
                          <a:cs typeface="Times New Roman"/>
                        </a:rPr>
                        <a:t>Приобретение и высадка деревьев ( весна 2021)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 28.04.2021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>
                          <a:latin typeface="Calibri"/>
                          <a:ea typeface="Calibri"/>
                          <a:cs typeface="Times New Roman"/>
                        </a:rPr>
                        <a:t> 11.05.2021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043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</a:p>
                  </a:txBody>
                  <a:tcPr marL="91414" marR="91414"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53" marR="16553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Calibri"/>
                          <a:cs typeface="Times New Roman"/>
                        </a:rPr>
                        <a:t>01.04.2020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latin typeface="Calibri"/>
                          <a:ea typeface="Calibri"/>
                          <a:cs typeface="Times New Roman"/>
                        </a:rPr>
                        <a:t>01.06.2021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 12,5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>
                          <a:latin typeface="Calibri"/>
                          <a:ea typeface="Times New Roman"/>
                          <a:cs typeface="Times New Roman"/>
                        </a:rPr>
                        <a:t>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latin typeface="Calibri"/>
                          <a:ea typeface="Times New Roman"/>
                          <a:cs typeface="Times New Roman"/>
                        </a:rPr>
                        <a:t> 29,5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25687" name="TextBox 3"/>
          <p:cNvSpPr txBox="1">
            <a:spLocks noChangeArrowheads="1"/>
          </p:cNvSpPr>
          <p:nvPr/>
        </p:nvSpPr>
        <p:spPr bwMode="auto">
          <a:xfrm>
            <a:off x="214282" y="5643578"/>
            <a:ext cx="70548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*Муниципальная программа «Устойчивое  развитие сельских территорий 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Лубянского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сельского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поселения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Чернянского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района Белгородской области»</a:t>
            </a:r>
          </a:p>
        </p:txBody>
      </p:sp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ОТЧЕТ ПО СОДЕРЖАНИЮ И СТОИМОСТИ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5AF4F50F-861F-4036-BBD9-3B6639C853A9}" type="slidenum">
              <a:rPr lang="ru-RU" b="1" smtClean="0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7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286000" y="1143000"/>
            <a:ext cx="607218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30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1300">
              <a:latin typeface="Cambria" pitchFamily="18" charset="0"/>
            </a:endParaRPr>
          </a:p>
          <a:p>
            <a:pPr eaLnBrk="0" hangingPunct="0"/>
            <a:r>
              <a:rPr 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r>
              <a:rPr 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endParaRPr lang="ru-RU" sz="1300">
              <a:latin typeface="Cambria" pitchFamily="18" charset="0"/>
            </a:endParaRPr>
          </a:p>
          <a:p>
            <a:pPr eaLnBrk="0" hangingPunct="0"/>
            <a:endParaRPr lang="ru-RU" sz="1300">
              <a:latin typeface="Cambria" pitchFamily="18" charset="0"/>
            </a:endParaRPr>
          </a:p>
        </p:txBody>
      </p:sp>
      <p:sp>
        <p:nvSpPr>
          <p:cNvPr id="18440" name="Прямоугольник 9"/>
          <p:cNvSpPr>
            <a:spLocks noChangeArrowheads="1"/>
          </p:cNvSpPr>
          <p:nvPr/>
        </p:nvSpPr>
        <p:spPr bwMode="auto">
          <a:xfrm>
            <a:off x="4786314" y="642918"/>
            <a:ext cx="4572000" cy="46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890" indent="-8890" fontAlgn="base">
              <a:lnSpc>
                <a:spcPts val="149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Разбито  не менее 15  клумб (ул.Школьная, ул.Садовая,  ул.Лесная, ул.Родниковая, ул. Троицкая)</a:t>
            </a:r>
            <a:endParaRPr lang="ru-RU" sz="1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8441" name="Прямоугольник 10"/>
          <p:cNvSpPr>
            <a:spLocks noChangeArrowheads="1"/>
          </p:cNvSpPr>
          <p:nvPr/>
        </p:nvSpPr>
        <p:spPr bwMode="auto">
          <a:xfrm>
            <a:off x="2500313" y="1143000"/>
            <a:ext cx="2357439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Проведены  сходы  </a:t>
            </a:r>
          </a:p>
          <a:p>
            <a:pPr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граждан</a:t>
            </a:r>
            <a:endParaRPr lang="ru-RU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357158" y="214290"/>
            <a:ext cx="8358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97" name="Picture 1" descr="C:\Users\User\Desktop\Мои документы\для проекта\проекты 2020\благоустройство улиц\Ландшафтный дизайнер\выполнено\DSC0337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1692507" cy="1599094"/>
          </a:xfrm>
          <a:prstGeom prst="rect">
            <a:avLst/>
          </a:prstGeom>
          <a:noFill/>
        </p:spPr>
      </p:pic>
      <p:pic>
        <p:nvPicPr>
          <p:cNvPr id="4098" name="Picture 2" descr="C:\Users\User\Desktop\Мои документы\для проекта\проекты 2020\благоустройство улиц\Ландшафтный дизайнер\клумбы\выполнено\zJ2slbwqog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643182"/>
            <a:ext cx="2428892" cy="1821669"/>
          </a:xfrm>
          <a:prstGeom prst="rect">
            <a:avLst/>
          </a:prstGeom>
          <a:noFill/>
        </p:spPr>
      </p:pic>
      <p:pic>
        <p:nvPicPr>
          <p:cNvPr id="4099" name="Picture 3" descr="C:\Users\User\Desktop\Мои документы\для проекта\проекты 2020\благоустройство улиц\Ландшафтный дизайнер\клумбы\выполнено\Uo3gGfToLo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750570"/>
            <a:ext cx="2357454" cy="1768091"/>
          </a:xfrm>
          <a:prstGeom prst="rect">
            <a:avLst/>
          </a:prstGeom>
          <a:noFill/>
        </p:spPr>
      </p:pic>
      <p:pic>
        <p:nvPicPr>
          <p:cNvPr id="4100" name="Picture 4" descr="C:\Users\User\Desktop\Мои документы\для проекта\проекты 2020\благоустройство улиц\Ландшафтный дизайнер\клумбы\выполнено\ул. Троицкая\C7Nyq8xJH_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5000636"/>
            <a:ext cx="1976483" cy="1482362"/>
          </a:xfrm>
          <a:prstGeom prst="rect">
            <a:avLst/>
          </a:prstGeom>
          <a:noFill/>
        </p:spPr>
      </p:pic>
      <p:pic>
        <p:nvPicPr>
          <p:cNvPr id="4101" name="Picture 5" descr="C:\Users\User\Desktop\Мои документы\для проекта\проекты 2020\благоустройство улиц\Ландшафтный дизайнер\клумбы\выполнено\ул. Садовая\0x1-maRswRQ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643446"/>
            <a:ext cx="2524100" cy="1893075"/>
          </a:xfrm>
          <a:prstGeom prst="rect">
            <a:avLst/>
          </a:prstGeom>
          <a:noFill/>
        </p:spPr>
      </p:pic>
      <p:pic>
        <p:nvPicPr>
          <p:cNvPr id="4102" name="Picture 6" descr="C:\Users\User\Desktop\Мои документы\для проекта\проекты 2020\благоустройство улиц\Ландшафтный дизайнер\клумбы\выполнено\ул. Родниковая\k0hHgOsox6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1214421"/>
            <a:ext cx="2524100" cy="1893075"/>
          </a:xfrm>
          <a:prstGeom prst="rect">
            <a:avLst/>
          </a:prstGeom>
          <a:noFill/>
        </p:spPr>
      </p:pic>
      <p:pic>
        <p:nvPicPr>
          <p:cNvPr id="4104" name="Picture 8" descr="C:\Users\User\Desktop\Мои документы\для проекта\проекты 2020\благоустройство улиц\Ландшафтный дизайнер\клумбы\выполнено\ул. Лесная\Sw1lwHKsm8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00364" y="2428836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5AF4F50F-861F-4036-BBD9-3B6639C853A9}" type="slidenum">
              <a:rPr lang="ru-RU" b="1" smtClean="0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8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286000" y="1143000"/>
            <a:ext cx="6072188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300">
                <a:solidFill>
                  <a:srgbClr val="FF0000"/>
                </a:solidFill>
                <a:latin typeface="Cambria" pitchFamily="18" charset="0"/>
              </a:rPr>
              <a:t> </a:t>
            </a:r>
            <a:endParaRPr lang="ru-RU" sz="1300">
              <a:latin typeface="Cambria" pitchFamily="18" charset="0"/>
            </a:endParaRPr>
          </a:p>
          <a:p>
            <a:pPr eaLnBrk="0" hangingPunct="0"/>
            <a:r>
              <a:rPr 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r>
              <a:rPr lang="ru-RU" sz="130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endParaRPr lang="ru-RU" sz="1300">
              <a:latin typeface="Cambria" pitchFamily="18" charset="0"/>
            </a:endParaRPr>
          </a:p>
          <a:p>
            <a:pPr eaLnBrk="0" hangingPunct="0"/>
            <a:endParaRPr lang="ru-RU" sz="1300">
              <a:latin typeface="Cambria" pitchFamily="18" charset="0"/>
            </a:endParaRPr>
          </a:p>
        </p:txBody>
      </p:sp>
      <p:sp>
        <p:nvSpPr>
          <p:cNvPr id="18439" name="Прямоугольник 8"/>
          <p:cNvSpPr>
            <a:spLocks noChangeArrowheads="1"/>
          </p:cNvSpPr>
          <p:nvPr/>
        </p:nvSpPr>
        <p:spPr bwMode="auto">
          <a:xfrm>
            <a:off x="0" y="1714488"/>
            <a:ext cx="6286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Приведены в соответствие  с правилами благоустройства  не менее 8 заброшенных домовладений (ул.Троицкая, ул.Зеленая, ул.Родниковая)</a:t>
            </a:r>
            <a:endParaRPr lang="ru-RU" sz="1200" dirty="0"/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357158" y="214290"/>
            <a:ext cx="8358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7" name="Рисунок 26" descr="C:\Users\User\Desktop\Мои документы\для проекта\проекты 2020\благоустройство улиц\Ландшафтный дизайнер\домовладения\Медвежье\i (4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5072074"/>
            <a:ext cx="2432051" cy="155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C:\Users\User\Desktop\Мои документы\для проекта\проекты 2020\благоустройство улиц\Ландшафтный дизайнер\домовладения\Медвежье\i (6).jpg"/>
          <p:cNvPicPr/>
          <p:nvPr/>
        </p:nvPicPr>
        <p:blipFill>
          <a:blip r:embed="rId3"/>
          <a:srcRect l="14677"/>
          <a:stretch>
            <a:fillRect/>
          </a:stretch>
        </p:blipFill>
        <p:spPr bwMode="auto">
          <a:xfrm>
            <a:off x="6786578" y="3357562"/>
            <a:ext cx="1931378" cy="270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C:\Users\User\Desktop\Мои документы\для проекта\проекты 2020\благоустройство улиц\Ландшафтный дизайнер\домовладения\Медвежье\выполнено\20201013_1112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643182"/>
            <a:ext cx="2928958" cy="2196719"/>
          </a:xfrm>
          <a:prstGeom prst="rect">
            <a:avLst/>
          </a:prstGeom>
          <a:noFill/>
        </p:spPr>
      </p:pic>
      <p:pic>
        <p:nvPicPr>
          <p:cNvPr id="30" name="Рисунок 29" descr="C:\Users\User\Desktop\Мои документы\для проекта\проекты 2020\благоустройство улиц\Ландшафтный дизайнер\домовладения\Медвежье\20201013_111349.jpg"/>
          <p:cNvPicPr/>
          <p:nvPr/>
        </p:nvPicPr>
        <p:blipFill>
          <a:blip r:embed="rId5" cstate="print"/>
          <a:srcRect r="26576"/>
          <a:stretch>
            <a:fillRect/>
          </a:stretch>
        </p:blipFill>
        <p:spPr bwMode="auto">
          <a:xfrm>
            <a:off x="4286248" y="4500570"/>
            <a:ext cx="200026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C:\Users\User\Desktop\Мои документы\для проекта\проекты 2020\благоустройство улиц\Ландшафтный дизайнер\домовладения\Лубяное\g6869V5Gos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1000108"/>
            <a:ext cx="2823160" cy="1876413"/>
          </a:xfrm>
          <a:prstGeom prst="rect">
            <a:avLst/>
          </a:prstGeom>
          <a:noFill/>
        </p:spPr>
      </p:pic>
      <p:pic>
        <p:nvPicPr>
          <p:cNvPr id="32" name="Рисунок 31" descr="C:\Users\User\Desktop\Мои документы\для проекта\проекты 2020\благоустройство улиц\Ландшафтный дизайнер\домовладения\4 становое\i (3).jpg"/>
          <p:cNvPicPr/>
          <p:nvPr/>
        </p:nvPicPr>
        <p:blipFill>
          <a:blip r:embed="rId7" cstate="print"/>
          <a:srcRect l="22804" r="15054" b="26823"/>
          <a:stretch>
            <a:fillRect/>
          </a:stretch>
        </p:blipFill>
        <p:spPr bwMode="auto">
          <a:xfrm>
            <a:off x="3500430" y="2643182"/>
            <a:ext cx="2267458" cy="163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43938" y="6429375"/>
            <a:ext cx="347662" cy="285750"/>
          </a:xfrm>
        </p:spPr>
        <p:txBody>
          <a:bodyPr/>
          <a:lstStyle/>
          <a:p>
            <a:pPr algn="ctr">
              <a:defRPr/>
            </a:pPr>
            <a:fld id="{3244663D-6316-42F5-9A32-E518DCCB2D78}" type="slidenum">
              <a:rPr lang="ru-RU" b="1" smtClean="0">
                <a:solidFill>
                  <a:schemeClr val="accent5">
                    <a:lumMod val="50000"/>
                  </a:schemeClr>
                </a:solidFill>
              </a:rPr>
              <a:pPr algn="ctr">
                <a:defRPr/>
              </a:pPr>
              <a:t>9</a:t>
            </a:fld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9461" name="Rectangle 1"/>
          <p:cNvSpPr>
            <a:spLocks noChangeArrowheads="1"/>
          </p:cNvSpPr>
          <p:nvPr/>
        </p:nvSpPr>
        <p:spPr bwMode="auto">
          <a:xfrm>
            <a:off x="0" y="3071813"/>
            <a:ext cx="8929688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ru-RU" sz="13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13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1300" dirty="0">
              <a:latin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0" hangingPunct="0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66" name="Прямоугольник 10"/>
          <p:cNvSpPr>
            <a:spLocks noChangeArrowheads="1"/>
          </p:cNvSpPr>
          <p:nvPr/>
        </p:nvSpPr>
        <p:spPr bwMode="auto">
          <a:xfrm>
            <a:off x="285750" y="1143000"/>
            <a:ext cx="4572000" cy="854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890" indent="-8890" fontAlgn="base">
              <a:lnSpc>
                <a:spcPts val="149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Высажено не менее 500 шт. цветов(ул.Школьная, ул.Садовая,  ул.Лесная, ул.Родниковая, ул. Троицкая ул.Зеленая)</a:t>
            </a:r>
            <a:endParaRPr lang="ru-RU" sz="1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eaLnBrk="0" hangingPunct="0">
              <a:buFontTx/>
              <a:buChar char="-"/>
            </a:pPr>
            <a:endParaRPr lang="ru-RU" sz="1200" dirty="0"/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57158" y="214290"/>
            <a:ext cx="8358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Franklin Gothic Medium" pitchFamily="34" charset="0"/>
                <a:ea typeface="Cambria" pitchFamily="18" charset="0"/>
                <a:cs typeface="Cambria" pitchFamily="18" charset="0"/>
              </a:rPr>
              <a:t>РЕЗУЛЬТАТЫ И ЭФФЕКТЫ, ДОСТИГНУТЫЕ В РАМКАХ ПРОЕКТА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5" name="Рисунок 24" descr="C:\Users\User\Desktop\i (1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000240"/>
            <a:ext cx="1643074" cy="1961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C:\Users\User\Desktop\Мои документы\для проекта\проекты 2020\благоустройство улиц\Ландшафтный дизайнер\цветы\mTBOgep1ac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571480"/>
            <a:ext cx="1500198" cy="1900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C:\Users\User\Desktop\Мои документы\для проекта\проекты 2020\благоустройство улиц\Ландшафтный дизайнер\цветы\MTdwNSOb7ew.jpg"/>
          <p:cNvPicPr/>
          <p:nvPr/>
        </p:nvPicPr>
        <p:blipFill>
          <a:blip r:embed="rId4" cstate="print"/>
          <a:srcRect r="19409"/>
          <a:stretch>
            <a:fillRect/>
          </a:stretch>
        </p:blipFill>
        <p:spPr bwMode="auto">
          <a:xfrm>
            <a:off x="6572265" y="2714620"/>
            <a:ext cx="150019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7" descr="C:\Users\User\Desktop\Мои документы\для проекта\проекты 2020\благоустройство улиц\Ландшафтный дизайнер\клумбы\выполнено\ул. Родниковая\9I1UwVoxTQ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81720" y="4714884"/>
            <a:ext cx="2190765" cy="1643074"/>
          </a:xfrm>
          <a:prstGeom prst="rect">
            <a:avLst/>
          </a:prstGeom>
          <a:noFill/>
        </p:spPr>
      </p:pic>
      <p:pic>
        <p:nvPicPr>
          <p:cNvPr id="3073" name="Picture 1" descr="C:\Users\User\Desktop\Мои документы\для проекта\проекты 2020\благоустройство улиц\Ландшафтный дизайнер\цветы\выполнено\20200804_110135.jpg"/>
          <p:cNvPicPr>
            <a:picLocks noChangeAspect="1" noChangeArrowheads="1"/>
          </p:cNvPicPr>
          <p:nvPr/>
        </p:nvPicPr>
        <p:blipFill>
          <a:blip r:embed="rId6" cstate="print"/>
          <a:srcRect t="20409" r="38372"/>
          <a:stretch>
            <a:fillRect/>
          </a:stretch>
        </p:blipFill>
        <p:spPr bwMode="auto">
          <a:xfrm>
            <a:off x="4000496" y="4514025"/>
            <a:ext cx="2154372" cy="2086743"/>
          </a:xfrm>
          <a:prstGeom prst="rect">
            <a:avLst/>
          </a:prstGeom>
          <a:noFill/>
        </p:spPr>
      </p:pic>
      <p:pic>
        <p:nvPicPr>
          <p:cNvPr id="3074" name="Picture 2" descr="C:\Users\User\Desktop\Мои документы\для проекта\проекты 2020\благоустройство улиц\Ландшафтный дизайнер\цветы\выполнено\lqXOgh3P_l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4714884"/>
            <a:ext cx="2190723" cy="1643042"/>
          </a:xfrm>
          <a:prstGeom prst="rect">
            <a:avLst/>
          </a:prstGeom>
          <a:noFill/>
        </p:spPr>
      </p:pic>
      <p:pic>
        <p:nvPicPr>
          <p:cNvPr id="3075" name="Picture 3" descr="C:\Users\User\Desktop\Мои документы\для проекта\проекты 2020\благоустройство улиц\Ландшафтный дизайнер\клумбы\выполнено\ул. Садовая\867GjEW1Z-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9731" y="3214686"/>
            <a:ext cx="2285973" cy="1714480"/>
          </a:xfrm>
          <a:prstGeom prst="rect">
            <a:avLst/>
          </a:prstGeom>
          <a:noFill/>
        </p:spPr>
      </p:pic>
      <p:pic>
        <p:nvPicPr>
          <p:cNvPr id="32" name="Рисунок 31" descr="C:\Users\User\Desktop\UNx0gjbGjJg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7158" y="1857364"/>
            <a:ext cx="1433513" cy="224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1220</Words>
  <Application>Microsoft Office PowerPoint</Application>
  <PresentationFormat>Экран (4:3)</PresentationFormat>
  <Paragraphs>480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ОТЧЕТ ПО СОДЕРЖАНИЮ И СТОИМОСТИ ПРОЕКТА</vt:lpstr>
      <vt:lpstr>Слайд 7</vt:lpstr>
      <vt:lpstr>Слайд 8</vt:lpstr>
      <vt:lpstr>Слайд 9</vt:lpstr>
      <vt:lpstr>Слайд 10</vt:lpstr>
      <vt:lpstr>Слайд 11</vt:lpstr>
    </vt:vector>
  </TitlesOfParts>
  <Company>Администрация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User</cp:lastModifiedBy>
  <cp:revision>39</cp:revision>
  <dcterms:created xsi:type="dcterms:W3CDTF">2019-01-17T04:58:03Z</dcterms:created>
  <dcterms:modified xsi:type="dcterms:W3CDTF">2022-01-21T11:37:36Z</dcterms:modified>
</cp:coreProperties>
</file>