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265" r:id="rId1"/>
  </p:sldMasterIdLst>
  <p:notesMasterIdLst>
    <p:notesMasterId r:id="rId28"/>
  </p:notesMasterIdLst>
  <p:sldIdLst>
    <p:sldId id="422" r:id="rId2"/>
    <p:sldId id="257" r:id="rId3"/>
    <p:sldId id="391" r:id="rId4"/>
    <p:sldId id="392" r:id="rId5"/>
    <p:sldId id="393" r:id="rId6"/>
    <p:sldId id="394" r:id="rId7"/>
    <p:sldId id="395" r:id="rId8"/>
    <p:sldId id="423" r:id="rId9"/>
    <p:sldId id="425" r:id="rId10"/>
    <p:sldId id="426" r:id="rId11"/>
    <p:sldId id="396" r:id="rId12"/>
    <p:sldId id="429" r:id="rId13"/>
    <p:sldId id="432" r:id="rId14"/>
    <p:sldId id="397" r:id="rId15"/>
    <p:sldId id="434" r:id="rId16"/>
    <p:sldId id="438" r:id="rId17"/>
    <p:sldId id="325" r:id="rId18"/>
    <p:sldId id="331" r:id="rId19"/>
    <p:sldId id="282" r:id="rId20"/>
    <p:sldId id="406" r:id="rId21"/>
    <p:sldId id="281" r:id="rId22"/>
    <p:sldId id="285" r:id="rId23"/>
    <p:sldId id="442" r:id="rId24"/>
    <p:sldId id="444" r:id="rId25"/>
    <p:sldId id="345" r:id="rId26"/>
    <p:sldId id="446" r:id="rId27"/>
  </p:sldIdLst>
  <p:sldSz cx="6858000" cy="9144000" type="screen4x3"/>
  <p:notesSz cx="6797675" cy="992822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 xmlns="">
        <p14:section name="Раздел по умолчанию" id="{B68C4A58-AF31-493E-927A-AD4E9FE0A210}">
          <p14:sldIdLst>
            <p14:sldId id="422"/>
            <p14:sldId id="257"/>
            <p14:sldId id="391"/>
            <p14:sldId id="392"/>
            <p14:sldId id="393"/>
            <p14:sldId id="394"/>
            <p14:sldId id="395"/>
            <p14:sldId id="423"/>
            <p14:sldId id="425"/>
            <p14:sldId id="426"/>
            <p14:sldId id="396"/>
            <p14:sldId id="429"/>
            <p14:sldId id="432"/>
            <p14:sldId id="397"/>
            <p14:sldId id="398"/>
            <p14:sldId id="411"/>
          </p14:sldIdLst>
        </p14:section>
        <p14:section name="Раздел без заголовка" id="{4719D32C-1FBF-4F13-BCA6-51B8F95981A2}">
          <p14:sldIdLst>
            <p14:sldId id="325"/>
            <p14:sldId id="331"/>
            <p14:sldId id="282"/>
            <p14:sldId id="406"/>
            <p14:sldId id="281"/>
            <p14:sldId id="285"/>
            <p14:sldId id="352"/>
            <p14:sldId id="353"/>
            <p14:sldId id="345"/>
            <p14:sldId id="346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FF"/>
    <a:srgbClr val="009900"/>
    <a:srgbClr val="33CC33"/>
    <a:srgbClr val="03435D"/>
    <a:srgbClr val="CC99FF"/>
    <a:srgbClr val="CCCCFF"/>
    <a:srgbClr val="CCFF99"/>
    <a:srgbClr val="CCFF66"/>
    <a:srgbClr val="99FF33"/>
    <a:srgbClr val="FFFFCC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616DA210-FB5B-4158-B5E0-FEB733F419BA}" styleName="Светлый стиль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E8B1032C-EA38-4F05-BA0D-38AFFFC7BED3}" styleName="Светлый стиль 3 - акцент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5DA37D80-6434-44D0-A028-1B22A696006F}" styleName="Светлый стиль 3 - акцент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84E427A-3D55-4303-BF80-6455036E1DE7}" styleName="Стиль из темы 1 - акцент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35758FB7-9AC5-4552-8A53-C91805E547FA}" styleName="Стиль из темы 1 - акцент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08FB837D-C827-4EFA-A057-4D05807E0F7C}" styleName="Стиль из темы 1 - акцент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69C7853C-536D-4A76-A0AE-DD22124D55A5}" styleName="Стиль из темы 1 - акцент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8799B23B-EC83-4686-B30A-512413B5E67A}" styleName="Светлый стиль 3 - акцент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D03447BB-5D67-496B-8E87-E561075AD55C}" styleName="Темный стиль 1 - акцент 3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wholeTbl>
    <a:band1H>
      <a:tcStyle>
        <a:tcBdr/>
        <a:fill>
          <a:solidFill>
            <a:schemeClr val="accent3">
              <a:shade val="60000"/>
            </a:schemeClr>
          </a:solidFill>
        </a:fill>
      </a:tcStyle>
    </a:band1H>
    <a:band1V>
      <a:tcStyle>
        <a:tcBdr/>
        <a:fill>
          <a:solidFill>
            <a:schemeClr val="accent3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3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3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3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2A488322-F2BA-4B5B-9748-0D474271808F}" styleName="Средний стиль 3 - акцент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vertBarState="maximized">
    <p:restoredLeft sz="15342" autoAdjust="0"/>
    <p:restoredTop sz="95683" autoAdjust="0"/>
  </p:normalViewPr>
  <p:slideViewPr>
    <p:cSldViewPr>
      <p:cViewPr>
        <p:scale>
          <a:sx n="70" d="100"/>
          <a:sy n="70" d="100"/>
        </p:scale>
        <p:origin x="-2538" y="30"/>
      </p:cViewPr>
      <p:guideLst>
        <p:guide orient="horz" pos="288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4" y="2"/>
            <a:ext cx="2945659" cy="496413"/>
          </a:xfrm>
          <a:prstGeom prst="rect">
            <a:avLst/>
          </a:prstGeom>
        </p:spPr>
        <p:txBody>
          <a:bodyPr vert="horz" lIns="91468" tIns="45733" rIns="91468" bIns="45733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9" y="2"/>
            <a:ext cx="2945659" cy="496413"/>
          </a:xfrm>
          <a:prstGeom prst="rect">
            <a:avLst/>
          </a:prstGeom>
        </p:spPr>
        <p:txBody>
          <a:bodyPr vert="horz" lIns="91468" tIns="45733" rIns="91468" bIns="45733" rtlCol="0"/>
          <a:lstStyle>
            <a:lvl1pPr algn="r">
              <a:defRPr sz="1200"/>
            </a:lvl1pPr>
          </a:lstStyle>
          <a:p>
            <a:fld id="{7052821B-354E-4A8D-BB6F-7B2E73A81B33}" type="datetimeFigureOut">
              <a:rPr lang="ru-RU" smtClean="0"/>
              <a:pPr/>
              <a:t>20.02.2025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2001838" y="744538"/>
            <a:ext cx="2794000" cy="37258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68" tIns="45733" rIns="91468" bIns="45733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5909"/>
            <a:ext cx="5438140" cy="4467702"/>
          </a:xfrm>
          <a:prstGeom prst="rect">
            <a:avLst/>
          </a:prstGeom>
        </p:spPr>
        <p:txBody>
          <a:bodyPr vert="horz" lIns="91468" tIns="45733" rIns="91468" bIns="45733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4" y="9430092"/>
            <a:ext cx="2945659" cy="496413"/>
          </a:xfrm>
          <a:prstGeom prst="rect">
            <a:avLst/>
          </a:prstGeom>
        </p:spPr>
        <p:txBody>
          <a:bodyPr vert="horz" lIns="91468" tIns="45733" rIns="91468" bIns="45733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9" y="9430092"/>
            <a:ext cx="2945659" cy="496413"/>
          </a:xfrm>
          <a:prstGeom prst="rect">
            <a:avLst/>
          </a:prstGeom>
        </p:spPr>
        <p:txBody>
          <a:bodyPr vert="horz" lIns="91468" tIns="45733" rIns="91468" bIns="45733" rtlCol="0" anchor="b"/>
          <a:lstStyle>
            <a:lvl1pPr algn="r">
              <a:defRPr sz="1200"/>
            </a:lvl1pPr>
          </a:lstStyle>
          <a:p>
            <a:fld id="{CE473E03-14A9-44D1-9B9D-9662B3FA388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1228456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6858000" cy="9144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48986" y="93012"/>
            <a:ext cx="6760029" cy="8922935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971550" y="4267200"/>
            <a:ext cx="4800600" cy="21336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40D7A9B-C2B5-4E7E-88E4-C3F462F8205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20.02.2025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BCE3070A-A4B9-4592-81A4-6CB557D9640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7204" y="1932413"/>
            <a:ext cx="6766153" cy="203646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47204" y="1862296"/>
            <a:ext cx="6766153" cy="160773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47204" y="3968865"/>
            <a:ext cx="6766153" cy="147376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342900" y="2007911"/>
            <a:ext cx="6172200" cy="1960033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FEE5117-D199-490A-9E55-B9A3CDCE59F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20.02.2025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FB3F0EE-70F9-46A3-BE33-560BD7303A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72050" y="366191"/>
            <a:ext cx="1508760" cy="780203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85800" y="366187"/>
            <a:ext cx="4171950" cy="780203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0DDA559-53F6-4EA3-8CAC-029F01AB432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20.02.2025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C1CA634-5A00-4306-9CCA-CE7AE6E5518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28005FB-B322-4689-90BD-A915166FEB5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20.02.2025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3D982A1-3191-4BA1-8556-046F3784029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685800" y="1930400"/>
            <a:ext cx="5829300" cy="6096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6858000" cy="9144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48986" y="93012"/>
            <a:ext cx="6760029" cy="8922935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35" y="1270003"/>
            <a:ext cx="5829300" cy="1816100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41735" y="3397252"/>
            <a:ext cx="5829300" cy="1784349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18C44FA-C9C2-456C-90FB-F040F0C4BC9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20.02.2025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600077" y="8229600"/>
            <a:ext cx="3000375" cy="609600"/>
          </a:xfrm>
        </p:spPr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52060" y="3169107"/>
            <a:ext cx="6760136" cy="12192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51861" y="3121975"/>
            <a:ext cx="6760336" cy="6095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51231" y="3291840"/>
            <a:ext cx="6760966" cy="6096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09728" y="8278368"/>
            <a:ext cx="342900" cy="609600"/>
          </a:xfrm>
        </p:spPr>
        <p:txBody>
          <a:bodyPr/>
          <a:lstStyle/>
          <a:p>
            <a:pPr>
              <a:defRPr/>
            </a:pPr>
            <a:fld id="{FBCD3284-3D87-43CB-BF5F-945146B1C60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56FF265-B957-406D-8EB0-EF5ED86D446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20.02.2025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16C7FF4-6995-4871-A8D3-B9645AEC392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685800" y="1930400"/>
            <a:ext cx="2811780" cy="6096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3700463" y="1930400"/>
            <a:ext cx="2811780" cy="6096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64067"/>
            <a:ext cx="5829300" cy="1524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1930400"/>
            <a:ext cx="2800350" cy="1016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3714750" y="1930400"/>
            <a:ext cx="2800350" cy="1016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1FEFDE5-891F-408E-BAD3-942BB77CF9E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20.02.2025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69035BF-9A02-4774-8FD8-A1BB34DAF2FC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1" name="Объект 10"/>
          <p:cNvSpPr>
            <a:spLocks noGrp="1"/>
          </p:cNvSpPr>
          <p:nvPr>
            <p:ph sz="half" idx="2"/>
          </p:nvPr>
        </p:nvSpPr>
        <p:spPr>
          <a:xfrm>
            <a:off x="685800" y="2997200"/>
            <a:ext cx="2800350" cy="51816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4"/>
          </p:nvPr>
        </p:nvSpPr>
        <p:spPr>
          <a:xfrm>
            <a:off x="3714750" y="2997200"/>
            <a:ext cx="2800350" cy="51816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595B1C6-3796-4E7C-88EC-265652522D1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20.02.2025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E1ABA3E-3EFC-42AD-8513-4479F43C65F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C77309F-25A1-4299-B091-E46B29FE8AB3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20.02.2025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9C38AAC-5DDA-4AC7-9E5A-D7E01DDB080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6858000" cy="9144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48007" y="93007"/>
            <a:ext cx="6760029" cy="8924544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64067"/>
            <a:ext cx="5829300" cy="1524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2133600"/>
            <a:ext cx="1428750" cy="59944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1BA19B9-7B40-460B-814B-1A0C1611C18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20.02.2025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B5A67A9-5A0A-473B-B99B-292C8E93BA5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1" name="Объект 10"/>
          <p:cNvSpPr>
            <a:spLocks noGrp="1"/>
          </p:cNvSpPr>
          <p:nvPr>
            <p:ph sz="quarter" idx="1"/>
          </p:nvPr>
        </p:nvSpPr>
        <p:spPr>
          <a:xfrm>
            <a:off x="2228850" y="2133600"/>
            <a:ext cx="4286250" cy="59944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6534067"/>
            <a:ext cx="5486400" cy="696384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85800" y="7261100"/>
            <a:ext cx="5486400" cy="9144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5E499EE-92C9-43C8-A012-D3B55C4662F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20.02.2025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685800" y="8229600"/>
            <a:ext cx="2914650" cy="609600"/>
          </a:xfrm>
        </p:spPr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09728" y="8278368"/>
            <a:ext cx="342900" cy="609600"/>
          </a:xfrm>
        </p:spPr>
        <p:txBody>
          <a:bodyPr/>
          <a:lstStyle/>
          <a:p>
            <a:pPr>
              <a:defRPr/>
            </a:pPr>
            <a:fld id="{39D6D60B-CABA-448F-B78B-9A307CC6DAB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51230" y="6244740"/>
            <a:ext cx="6755130" cy="12192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51384" y="6200641"/>
            <a:ext cx="6754979" cy="6095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51383" y="6364299"/>
            <a:ext cx="6754978" cy="65076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233" y="88902"/>
            <a:ext cx="6751405" cy="6108700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6858000" cy="9144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48007" y="93007"/>
            <a:ext cx="6760029" cy="8924544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685800" y="366184"/>
            <a:ext cx="5829300" cy="1524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685800" y="1930400"/>
            <a:ext cx="5829300" cy="6096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629152" y="8255000"/>
            <a:ext cx="1857375" cy="63500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4B7D9DC7-EE8A-4085-9837-C0354944D889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20.02.2025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685800" y="8229600"/>
            <a:ext cx="2971800" cy="6096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09728" y="8280400"/>
            <a:ext cx="342900" cy="6096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fld id="{01534F1D-893E-4071-8864-17388333576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66" r:id="rId1"/>
    <p:sldLayoutId id="2147484267" r:id="rId2"/>
    <p:sldLayoutId id="2147484268" r:id="rId3"/>
    <p:sldLayoutId id="2147484269" r:id="rId4"/>
    <p:sldLayoutId id="2147484270" r:id="rId5"/>
    <p:sldLayoutId id="2147484271" r:id="rId6"/>
    <p:sldLayoutId id="2147484272" r:id="rId7"/>
    <p:sldLayoutId id="2147484273" r:id="rId8"/>
    <p:sldLayoutId id="2147484274" r:id="rId9"/>
    <p:sldLayoutId id="2147484275" r:id="rId10"/>
    <p:sldLayoutId id="2147484276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8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sz="quarter" idx="1"/>
          </p:nvPr>
        </p:nvSpPr>
        <p:spPr>
          <a:xfrm>
            <a:off x="0" y="107504"/>
            <a:ext cx="6858000" cy="8928992"/>
          </a:xfrm>
          <a:gradFill flip="none" rotWithShape="1">
            <a:gsLst>
              <a:gs pos="0">
                <a:srgbClr val="336600"/>
              </a:gs>
              <a:gs pos="99218">
                <a:srgbClr val="336600"/>
              </a:gs>
              <a:gs pos="98437">
                <a:srgbClr val="F6BEB7"/>
              </a:gs>
              <a:gs pos="96875">
                <a:srgbClr val="F3BDB4"/>
              </a:gs>
              <a:gs pos="93750">
                <a:srgbClr val="EDBAAE"/>
              </a:gs>
              <a:gs pos="87500">
                <a:srgbClr val="E1B4A2"/>
              </a:gs>
              <a:gs pos="75000">
                <a:srgbClr val="C8A98B"/>
              </a:gs>
              <a:gs pos="50000">
                <a:srgbClr val="96935D"/>
              </a:gs>
              <a:gs pos="10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  <a:tileRect/>
          </a:gradFill>
        </p:spPr>
        <p:txBody>
          <a:bodyPr>
            <a:normAutofit/>
          </a:bodyPr>
          <a:lstStyle/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 algn="ctr">
              <a:buNone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ПРОЕКТ </a:t>
            </a:r>
          </a:p>
          <a:p>
            <a:pPr marL="0" indent="0" algn="ctr">
              <a:buNone/>
            </a:pPr>
            <a:r>
              <a:rPr lang="ru-RU" sz="3200" b="1" smtClean="0">
                <a:latin typeface="Times New Roman" pitchFamily="18" charset="0"/>
                <a:cs typeface="Times New Roman" pitchFamily="18" charset="0"/>
              </a:rPr>
              <a:t>БЮДЖЕТА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ДЛЯ ГРАЖДАН</a:t>
            </a:r>
          </a:p>
          <a:p>
            <a:pPr marL="0" indent="0" algn="ctr">
              <a:buNone/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ЛУБЯНСКОГО СЕЛЬСКОГО ПОСЕЛЕНИЯ НА 2025 -2027 ГОДЫ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endParaRPr lang="ru-RU" sz="2000" b="1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ЛУБЯНСКОЕ СЕЛЬСКОЕ ПОСЕЛЕНИЕ</a:t>
            </a:r>
          </a:p>
          <a:p>
            <a:pPr marL="0" indent="0" algn="ctr">
              <a:buNone/>
            </a:pP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869722" y="323528"/>
            <a:ext cx="1351366" cy="16561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892932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64068"/>
            <a:ext cx="5829300" cy="679541"/>
          </a:xfrm>
        </p:spPr>
        <p:txBody>
          <a:bodyPr>
            <a:normAutofit/>
          </a:bodyPr>
          <a:lstStyle/>
          <a:p>
            <a:r>
              <a:rPr lang="ru-RU" sz="3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КАКИЕ БЫВАЮТ БЮДЖЕТЫ</a:t>
            </a:r>
            <a:endParaRPr lang="ru-RU" sz="3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16632" y="1763688"/>
            <a:ext cx="1944216" cy="1152128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БЮДЖЕТЫ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СЕМЕЙ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4653136" y="1763688"/>
            <a:ext cx="2016224" cy="1152128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БЮДЖЕТЫ ОРГАНИЗАЦИЙ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2204866" y="1763688"/>
            <a:ext cx="2232248" cy="1152128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БЮДЖЕТЫ ПУБЛИЧНО-ПРАВОВЫХ ОБРАЗОВАНИЙ</a:t>
            </a:r>
            <a:r>
              <a:rPr lang="ru-RU" dirty="0" smtClean="0"/>
              <a:t>:</a:t>
            </a:r>
            <a:endParaRPr lang="ru-RU" dirty="0"/>
          </a:p>
        </p:txBody>
      </p:sp>
      <p:cxnSp>
        <p:nvCxnSpPr>
          <p:cNvPr id="14" name="Прямая соединительная линия 13"/>
          <p:cNvCxnSpPr>
            <a:stCxn id="2" idx="2"/>
          </p:cNvCxnSpPr>
          <p:nvPr/>
        </p:nvCxnSpPr>
        <p:spPr>
          <a:xfrm flipH="1">
            <a:off x="3284985" y="1043608"/>
            <a:ext cx="31546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/>
        </p:nvCxnSpPr>
        <p:spPr>
          <a:xfrm>
            <a:off x="1268760" y="1043608"/>
            <a:ext cx="410445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единительная линия 36"/>
          <p:cNvCxnSpPr/>
          <p:nvPr/>
        </p:nvCxnSpPr>
        <p:spPr>
          <a:xfrm>
            <a:off x="1268760" y="1043608"/>
            <a:ext cx="0" cy="72008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Прямая соединительная линия 38"/>
          <p:cNvCxnSpPr/>
          <p:nvPr/>
        </p:nvCxnSpPr>
        <p:spPr>
          <a:xfrm>
            <a:off x="5373216" y="1043608"/>
            <a:ext cx="0" cy="72008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Прямая соединительная линия 42"/>
          <p:cNvCxnSpPr/>
          <p:nvPr/>
        </p:nvCxnSpPr>
        <p:spPr>
          <a:xfrm>
            <a:off x="3284984" y="1043608"/>
            <a:ext cx="0" cy="72008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Прямая соединительная линия 44"/>
          <p:cNvCxnSpPr/>
          <p:nvPr/>
        </p:nvCxnSpPr>
        <p:spPr>
          <a:xfrm>
            <a:off x="3320988" y="3779912"/>
            <a:ext cx="0" cy="57606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Прямая соединительная линия 46"/>
          <p:cNvCxnSpPr/>
          <p:nvPr/>
        </p:nvCxnSpPr>
        <p:spPr>
          <a:xfrm>
            <a:off x="3320988" y="4355979"/>
            <a:ext cx="0" cy="3960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Прямая соединительная линия 48"/>
          <p:cNvCxnSpPr/>
          <p:nvPr/>
        </p:nvCxnSpPr>
        <p:spPr>
          <a:xfrm>
            <a:off x="3442723" y="4355976"/>
            <a:ext cx="221853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Прямая соединительная линия 50"/>
          <p:cNvCxnSpPr/>
          <p:nvPr/>
        </p:nvCxnSpPr>
        <p:spPr>
          <a:xfrm flipH="1">
            <a:off x="1412776" y="4355976"/>
            <a:ext cx="190821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Прямая соединительная линия 52"/>
          <p:cNvCxnSpPr/>
          <p:nvPr/>
        </p:nvCxnSpPr>
        <p:spPr>
          <a:xfrm>
            <a:off x="3320994" y="4355976"/>
            <a:ext cx="12172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Прямая соединительная линия 54"/>
          <p:cNvCxnSpPr/>
          <p:nvPr/>
        </p:nvCxnSpPr>
        <p:spPr>
          <a:xfrm>
            <a:off x="1412776" y="4355979"/>
            <a:ext cx="0" cy="3960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Прямая соединительная линия 56"/>
          <p:cNvCxnSpPr/>
          <p:nvPr/>
        </p:nvCxnSpPr>
        <p:spPr>
          <a:xfrm>
            <a:off x="5661248" y="4355979"/>
            <a:ext cx="0" cy="3960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Прямоугольник 58"/>
          <p:cNvSpPr/>
          <p:nvPr/>
        </p:nvSpPr>
        <p:spPr>
          <a:xfrm>
            <a:off x="116632" y="4752022"/>
            <a:ext cx="1944216" cy="1836204"/>
          </a:xfrm>
          <a:prstGeom prst="rect">
            <a:avLst/>
          </a:prstGeom>
          <a:solidFill>
            <a:srgbClr val="CC99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Российской Федерации (федеральный бюджет, бюджеты государственных внебюджетных фондов Российской Федерации)</a:t>
            </a:r>
            <a:endParaRPr lang="ru-RU" sz="1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0" name="Прямоугольник 59"/>
          <p:cNvSpPr/>
          <p:nvPr/>
        </p:nvSpPr>
        <p:spPr>
          <a:xfrm>
            <a:off x="2366883" y="4752022"/>
            <a:ext cx="1926214" cy="1836204"/>
          </a:xfrm>
          <a:prstGeom prst="rect">
            <a:avLst/>
          </a:prstGeom>
          <a:solidFill>
            <a:srgbClr val="CC99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Субъектов Российской Федерации (региональные бюджеты, бюджеты территориальных фондов обязательного медицинского страхования)</a:t>
            </a:r>
            <a:endParaRPr lang="ru-RU" sz="1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1" name="Прямоугольник 60"/>
          <p:cNvSpPr/>
          <p:nvPr/>
        </p:nvSpPr>
        <p:spPr>
          <a:xfrm>
            <a:off x="4653138" y="4752022"/>
            <a:ext cx="1872208" cy="1836204"/>
          </a:xfrm>
          <a:prstGeom prst="rect">
            <a:avLst/>
          </a:prstGeom>
          <a:solidFill>
            <a:srgbClr val="CC99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Муниципальных образований (местные бюджеты)</a:t>
            </a:r>
            <a:endParaRPr lang="ru-RU" sz="1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26490" y="3077344"/>
            <a:ext cx="1724509" cy="14051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75174" y="3077353"/>
            <a:ext cx="1772148" cy="12786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335226" y="3077353"/>
            <a:ext cx="2145432" cy="14051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653276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642918" y="928663"/>
            <a:ext cx="5715040" cy="1000132"/>
          </a:xfrm>
          <a:prstGeom prst="rect">
            <a:avLst/>
          </a:prstGeom>
          <a:solidFill>
            <a:srgbClr val="33CC3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Куда зачисляются налоги, непосредственно уплачиваемые гражданами Российской Федерации?</a:t>
            </a:r>
            <a:endParaRPr lang="ru-RU" sz="22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571482" y="2285987"/>
            <a:ext cx="1643074" cy="1285884"/>
          </a:xfrm>
          <a:prstGeom prst="round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Транспорт</a:t>
            </a:r>
          </a:p>
          <a:p>
            <a:pPr algn="ctr"/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ный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налог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2500306" y="2285987"/>
            <a:ext cx="1714512" cy="1285884"/>
          </a:xfrm>
          <a:prstGeom prst="roundRect">
            <a:avLst/>
          </a:prstGeom>
          <a:solidFill>
            <a:srgbClr val="002060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Налог на имущество физических лиц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429134" y="2285987"/>
            <a:ext cx="1643074" cy="1285884"/>
          </a:xfrm>
          <a:prstGeom prst="round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Земельный налог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642918" y="4136703"/>
            <a:ext cx="1500198" cy="1143008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100%</a:t>
            </a:r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428605" y="5786453"/>
            <a:ext cx="2428892" cy="92869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Бюджет субъекта Российской Федерации</a:t>
            </a:r>
            <a:endParaRPr lang="ru-RU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2643182" y="4143372"/>
            <a:ext cx="1500198" cy="1143008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100%</a:t>
            </a:r>
            <a:endParaRPr lang="ru-RU" dirty="0"/>
          </a:p>
        </p:txBody>
      </p:sp>
      <p:sp>
        <p:nvSpPr>
          <p:cNvPr id="13" name="Овал 12"/>
          <p:cNvSpPr/>
          <p:nvPr/>
        </p:nvSpPr>
        <p:spPr>
          <a:xfrm>
            <a:off x="4572008" y="4143372"/>
            <a:ext cx="1500198" cy="1143008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100%</a:t>
            </a:r>
            <a:endParaRPr lang="ru-RU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3643314" y="5643571"/>
            <a:ext cx="2143140" cy="128588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Бюджеты городского и сельских поселений</a:t>
            </a:r>
            <a:endParaRPr lang="ru-RU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3" name="Прямая со стрелкой 2"/>
          <p:cNvCxnSpPr/>
          <p:nvPr/>
        </p:nvCxnSpPr>
        <p:spPr>
          <a:xfrm>
            <a:off x="4143382" y="5148065"/>
            <a:ext cx="285752" cy="49550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>
            <a:off x="4572008" y="5004049"/>
            <a:ext cx="0" cy="63952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>
            <a:off x="1393017" y="5395819"/>
            <a:ext cx="0" cy="39062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6633" y="364067"/>
            <a:ext cx="6624736" cy="1524000"/>
          </a:xfrm>
        </p:spPr>
        <p:txBody>
          <a:bodyPr>
            <a:noAutofit/>
          </a:bodyPr>
          <a:lstStyle/>
          <a:p>
            <a:pPr algn="just"/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Основные задачи налоговой, бюджетной и долговой политики  на 2025- 2027годы</a:t>
            </a:r>
            <a:endParaRPr lang="ru-RU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04664" y="1979712"/>
            <a:ext cx="5976664" cy="6552728"/>
          </a:xfrm>
          <a:solidFill>
            <a:srgbClr val="009900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marL="285750" indent="-285750">
              <a:buFont typeface="Wingdings" pitchFamily="2" charset="2"/>
              <a:buChar char="v"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Реализация майских Указов Президента Российской Федерации</a:t>
            </a:r>
          </a:p>
          <a:p>
            <a:pPr marL="285750" indent="-285750">
              <a:buFont typeface="Wingdings" pitchFamily="2" charset="2"/>
              <a:buChar char="v"/>
            </a:pPr>
            <a:endParaRPr lang="ru-RU" sz="800" i="1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itchFamily="2" charset="2"/>
              <a:buChar char="v"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Наращивание налогового потенциала и стимулирование инвестиционной активности</a:t>
            </a:r>
          </a:p>
          <a:p>
            <a:pPr marL="285750" indent="-285750">
              <a:buFont typeface="Wingdings" pitchFamily="2" charset="2"/>
              <a:buChar char="v"/>
            </a:pPr>
            <a:endParaRPr lang="ru-RU" sz="800" i="1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itchFamily="2" charset="2"/>
              <a:buChar char="v"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Совершенствование методов налогового администрирования</a:t>
            </a:r>
          </a:p>
          <a:p>
            <a:pPr marL="285750" indent="-285750">
              <a:buFont typeface="Wingdings" pitchFamily="2" charset="2"/>
              <a:buChar char="v"/>
            </a:pPr>
            <a:endParaRPr lang="ru-RU" sz="800" i="1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itchFamily="2" charset="2"/>
              <a:buChar char="v"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Усиление межведомственного взаимодействия органов исполнительной власти по мобилизации имеющихся резервов и повышению собираемости платежей</a:t>
            </a:r>
          </a:p>
          <a:p>
            <a:pPr marL="285750" indent="-285750">
              <a:buFont typeface="Wingdings" pitchFamily="2" charset="2"/>
              <a:buChar char="v"/>
            </a:pPr>
            <a:endParaRPr lang="ru-RU" sz="800" i="1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itchFamily="2" charset="2"/>
              <a:buChar char="v"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Формирование гибкой и комплексной системы управления бюджетными расходами</a:t>
            </a:r>
          </a:p>
          <a:p>
            <a:pPr marL="285750" indent="-285750">
              <a:buFont typeface="Wingdings" pitchFamily="2" charset="2"/>
              <a:buChar char="v"/>
            </a:pPr>
            <a:endParaRPr lang="ru-RU" sz="800" i="1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itchFamily="2" charset="2"/>
              <a:buChar char="v"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Сохранение достигнутых в 2024 году индикаторов повышения оплаты труда</a:t>
            </a:r>
          </a:p>
          <a:p>
            <a:pPr marL="285750" indent="-285750">
              <a:buFont typeface="Wingdings" pitchFamily="2" charset="2"/>
              <a:buChar char="v"/>
            </a:pPr>
            <a:endParaRPr lang="ru-RU" sz="800" i="1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itchFamily="2" charset="2"/>
              <a:buChar char="v"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Повышение эффективности предоставления мер социальной поддержки с учетом критериев адресности и нуждаемости ее получателей</a:t>
            </a:r>
          </a:p>
          <a:p>
            <a:endParaRPr lang="ru-RU" sz="800" i="1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86188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928671" y="571475"/>
            <a:ext cx="54776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002060"/>
                </a:solidFill>
                <a:latin typeface="Palatino Linotype" pitchFamily="18" charset="0"/>
                <a:cs typeface="Times New Roman" pitchFamily="18" charset="0"/>
              </a:rPr>
              <a:t>Бюджетный процесс – ежегодное формирование и исполнение бюджета</a:t>
            </a:r>
            <a:endParaRPr lang="ru-RU" sz="2400" b="1" i="1" dirty="0">
              <a:solidFill>
                <a:srgbClr val="002060"/>
              </a:solidFill>
              <a:latin typeface="Palatino Linotype" pitchFamily="18" charset="0"/>
              <a:cs typeface="Times New Roman" pitchFamily="18" charset="0"/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390176" y="1497340"/>
            <a:ext cx="486054" cy="768085"/>
          </a:xfrm>
          <a:prstGeom prst="ellipse">
            <a:avLst/>
          </a:prstGeom>
          <a:solidFill>
            <a:srgbClr val="7030A0"/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466968" y="2560764"/>
            <a:ext cx="486054" cy="768085"/>
          </a:xfrm>
          <a:prstGeom prst="ellipse">
            <a:avLst/>
          </a:prstGeom>
          <a:solidFill>
            <a:srgbClr val="7030A0"/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566682" y="3611896"/>
            <a:ext cx="486054" cy="768085"/>
          </a:xfrm>
          <a:prstGeom prst="ellipse">
            <a:avLst/>
          </a:prstGeom>
          <a:solidFill>
            <a:srgbClr val="7030A0"/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620688" y="4764024"/>
            <a:ext cx="486054" cy="768085"/>
          </a:xfrm>
          <a:prstGeom prst="ellipse">
            <a:avLst/>
          </a:prstGeom>
          <a:solidFill>
            <a:srgbClr val="7030A0"/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15" name="Овал 14"/>
          <p:cNvSpPr/>
          <p:nvPr/>
        </p:nvSpPr>
        <p:spPr>
          <a:xfrm>
            <a:off x="782706" y="5916152"/>
            <a:ext cx="486054" cy="768085"/>
          </a:xfrm>
          <a:prstGeom prst="ellipse">
            <a:avLst/>
          </a:prstGeom>
          <a:solidFill>
            <a:srgbClr val="7030A0"/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16" name="Овал 15"/>
          <p:cNvSpPr/>
          <p:nvPr/>
        </p:nvSpPr>
        <p:spPr>
          <a:xfrm>
            <a:off x="944724" y="7068280"/>
            <a:ext cx="486054" cy="768085"/>
          </a:xfrm>
          <a:prstGeom prst="ellipse">
            <a:avLst/>
          </a:prstGeom>
          <a:solidFill>
            <a:srgbClr val="7030A0"/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113376" y="3541206"/>
            <a:ext cx="530808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Утверждение бюджета очередного года (законодательные, представительные органы власти)</a:t>
            </a:r>
            <a:endParaRPr lang="ru-RU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171664" y="4623214"/>
            <a:ext cx="564078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Исполнение бюджета в текущем году (органы исполнительной власти; местная администрация, финансовые органы)</a:t>
            </a:r>
            <a:endParaRPr lang="ru-RU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253890" y="5724138"/>
            <a:ext cx="56041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Формирование отчета об исполнении бюджета предыдущего года (органы исполнительной власти)</a:t>
            </a:r>
            <a:endParaRPr lang="ru-RU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612812" y="6876258"/>
            <a:ext cx="524518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Утверждение отчета об исполнении бюджета предыдущего года (законодательные, представительные органы власти)</a:t>
            </a:r>
            <a:endParaRPr lang="ru-RU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926386" y="1403649"/>
            <a:ext cx="559105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Составление проекта бюджета очередного года (органы исполнительной власти)</a:t>
            </a:r>
            <a:endParaRPr lang="ru-RU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043100" y="2463445"/>
            <a:ext cx="556282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Рассмотрение проекта бюджета очередного года (законодательные, представительные органы власти)</a:t>
            </a:r>
            <a:endParaRPr lang="ru-RU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Выгнутая вправо стрелка 26"/>
          <p:cNvSpPr/>
          <p:nvPr/>
        </p:nvSpPr>
        <p:spPr>
          <a:xfrm rot="10490363">
            <a:off x="272264" y="1837801"/>
            <a:ext cx="518265" cy="6044467"/>
          </a:xfrm>
          <a:prstGeom prst="curvedLeftArrow">
            <a:avLst>
              <a:gd name="adj1" fmla="val 30195"/>
              <a:gd name="adj2" fmla="val 50000"/>
              <a:gd name="adj3" fmla="val 25000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A04DA3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28184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428736" y="571473"/>
            <a:ext cx="4286280" cy="785819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Доходы бюджета </a:t>
            </a:r>
          </a:p>
          <a:p>
            <a:pPr algn="ctr"/>
            <a:r>
              <a:rPr lang="ru-RU" sz="2200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Лубянского</a:t>
            </a:r>
            <a:r>
              <a:rPr lang="ru-RU" sz="2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сельского поселения</a:t>
            </a:r>
            <a:endParaRPr lang="ru-RU" sz="22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954213436"/>
              </p:ext>
            </p:extLst>
          </p:nvPr>
        </p:nvGraphicFramePr>
        <p:xfrm>
          <a:off x="428604" y="1500166"/>
          <a:ext cx="6286544" cy="5700800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1931922"/>
                <a:gridCol w="1390984"/>
                <a:gridCol w="1530245"/>
                <a:gridCol w="1433393"/>
              </a:tblGrid>
              <a:tr h="1795674"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Показатели</a:t>
                      </a:r>
                      <a:endParaRPr lang="ru-RU" sz="15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Утверждено на 2025 год</a:t>
                      </a:r>
                      <a:endParaRPr lang="ru-RU" sz="15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Утверждено</a:t>
                      </a:r>
                      <a:r>
                        <a:rPr lang="ru-RU" sz="15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 2026</a:t>
                      </a:r>
                      <a:r>
                        <a:rPr lang="ru-RU" sz="15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endParaRPr lang="ru-RU" sz="15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Утверждено</a:t>
                      </a:r>
                      <a:r>
                        <a:rPr lang="ru-RU" sz="15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на 2027 год</a:t>
                      </a:r>
                      <a:endParaRPr lang="ru-RU" sz="15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  <a:tr h="478362">
                <a:tc>
                  <a:txBody>
                    <a:bodyPr/>
                    <a:lstStyle/>
                    <a:p>
                      <a:pPr algn="ctr"/>
                      <a:r>
                        <a:rPr lang="ru-RU" sz="15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15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15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sz="15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ru-RU" sz="15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</a:tr>
              <a:tr h="893176">
                <a:tc>
                  <a:txBody>
                    <a:bodyPr/>
                    <a:lstStyle/>
                    <a:p>
                      <a:pPr algn="ctr"/>
                      <a:r>
                        <a:rPr lang="ru-RU" sz="15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Собственные налоговые и неналоговые доходы</a:t>
                      </a:r>
                      <a:endParaRPr lang="ru-RU" sz="15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1527,0</a:t>
                      </a:r>
                      <a:endParaRPr lang="ru-RU" sz="14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1197,0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1236,0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CCFF"/>
                    </a:solidFill>
                  </a:tcPr>
                </a:tc>
              </a:tr>
              <a:tr h="1452324">
                <a:tc>
                  <a:txBody>
                    <a:bodyPr/>
                    <a:lstStyle/>
                    <a:p>
                      <a:pPr algn="ctr"/>
                      <a:r>
                        <a:rPr lang="ru-RU" sz="15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Безвозмездные</a:t>
                      </a:r>
                      <a:r>
                        <a:rPr lang="ru-RU" sz="1500" b="0" baseline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поступления</a:t>
                      </a:r>
                      <a:endParaRPr lang="ru-RU" sz="15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2905,4</a:t>
                      </a:r>
                      <a:endParaRPr lang="ru-RU" sz="14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2061,8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1708,1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CCFF"/>
                    </a:solidFill>
                  </a:tcPr>
                </a:tc>
              </a:tr>
              <a:tr h="1081264">
                <a:tc>
                  <a:txBody>
                    <a:bodyPr/>
                    <a:lstStyle/>
                    <a:p>
                      <a:pPr algn="ctr"/>
                      <a:r>
                        <a:rPr lang="ru-RU" sz="1500" b="1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Всего доходов</a:t>
                      </a:r>
                      <a:endParaRPr lang="ru-RU" sz="1500" b="1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4432,4</a:t>
                      </a:r>
                      <a:endParaRPr lang="ru-RU" sz="1400" b="1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4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3258,8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4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2944,1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CCFF"/>
                    </a:solidFill>
                  </a:tcPr>
                </a:tc>
              </a:tr>
            </a:tbl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5715018" y="928663"/>
            <a:ext cx="785818" cy="428628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800" dirty="0" smtClean="0">
                <a:latin typeface="Times New Roman" pitchFamily="18" charset="0"/>
                <a:cs typeface="Times New Roman" pitchFamily="18" charset="0"/>
              </a:rPr>
              <a:t>тыс.рублей</a:t>
            </a:r>
            <a:endParaRPr lang="ru-RU" sz="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428736" y="285721"/>
            <a:ext cx="4286280" cy="1071572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Поступление доходов в бюджет </a:t>
            </a:r>
          </a:p>
          <a:p>
            <a:pPr algn="ctr"/>
            <a:r>
              <a:rPr lang="ru-RU" sz="2200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Лубянского</a:t>
            </a:r>
            <a:r>
              <a:rPr lang="ru-RU" sz="2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сельского поселения </a:t>
            </a:r>
            <a:endParaRPr lang="ru-RU" sz="22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2721123437"/>
              </p:ext>
            </p:extLst>
          </p:nvPr>
        </p:nvGraphicFramePr>
        <p:xfrm>
          <a:off x="285728" y="1428729"/>
          <a:ext cx="6215106" cy="7498251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2031861"/>
                <a:gridCol w="1410202"/>
                <a:gridCol w="1406468"/>
                <a:gridCol w="1366575"/>
              </a:tblGrid>
              <a:tr h="748746"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Показатели</a:t>
                      </a:r>
                      <a:endParaRPr lang="ru-RU" sz="15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Утверждено на 2025</a:t>
                      </a:r>
                      <a:r>
                        <a:rPr lang="ru-RU" sz="15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endParaRPr lang="ru-RU" sz="15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Утвержден</a:t>
                      </a:r>
                      <a:r>
                        <a:rPr lang="ru-RU" sz="15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н</a:t>
                      </a:r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а 2026 год</a:t>
                      </a:r>
                      <a:endParaRPr lang="ru-RU" sz="15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Утверждено на 2027 год</a:t>
                      </a:r>
                      <a:endParaRPr lang="ru-RU" sz="15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  <a:tr h="315573">
                <a:tc>
                  <a:txBody>
                    <a:bodyPr/>
                    <a:lstStyle/>
                    <a:p>
                      <a:pPr algn="ctr"/>
                      <a:r>
                        <a:rPr lang="ru-RU" sz="15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15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15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sz="15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ru-RU" sz="15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</a:tr>
              <a:tr h="536952"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Собственные налоговые и неналоговые доходы</a:t>
                      </a:r>
                      <a:endParaRPr lang="ru-RU" sz="1200" b="1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1527,0</a:t>
                      </a:r>
                      <a:endParaRPr lang="ru-RU" sz="1200" b="1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1197,0</a:t>
                      </a:r>
                      <a:endParaRPr lang="ru-RU" sz="1200" b="1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1236,0</a:t>
                      </a:r>
                      <a:endParaRPr lang="ru-RU" sz="1200" b="1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</a:tr>
              <a:tr h="307613"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 том числе: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</a:tr>
              <a:tr h="512689"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Налог на доходы  физических лиц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550,0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198,0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214,0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</a:tr>
              <a:tr h="631147"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Единый</a:t>
                      </a:r>
                      <a:r>
                        <a:rPr lang="ru-RU" sz="1200" b="0" baseline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сельскохозяйственный налог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100,00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104,0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108,0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</a:tr>
              <a:tr h="469731"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Налог на имущество физических лиц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45,0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47,0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49,0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</a:tr>
              <a:tr h="991802"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Земельный налог с организаций,  обладающих земельным участком, расположенным в границах сельских поселений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500,0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510,0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520,0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</a:tr>
              <a:tr h="1653004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3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Земельный налог с физических лиц,  обладающих земельным участком, расположенным в границах сельских поселений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3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320,0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326,0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333,0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</a:tr>
              <a:tr h="1262294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3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Доходы от сдачи в</a:t>
                      </a:r>
                      <a:r>
                        <a:rPr lang="ru-RU" sz="1300" b="0" baseline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аренду имущества, составляющего казну сельских поселений (за исключением земельных участков)</a:t>
                      </a:r>
                      <a:endParaRPr lang="ru-RU" sz="13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12,0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12,0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12,0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</a:tr>
            </a:tbl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5715018" y="928663"/>
            <a:ext cx="785818" cy="428628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800" dirty="0" smtClean="0">
                <a:latin typeface="Times New Roman" pitchFamily="18" charset="0"/>
                <a:cs typeface="Times New Roman" pitchFamily="18" charset="0"/>
              </a:rPr>
              <a:t>тыс.рублей</a:t>
            </a:r>
            <a:endParaRPr lang="ru-RU" sz="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2721123437"/>
              </p:ext>
            </p:extLst>
          </p:nvPr>
        </p:nvGraphicFramePr>
        <p:xfrm>
          <a:off x="285728" y="428596"/>
          <a:ext cx="6143668" cy="5427678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2071702"/>
                <a:gridCol w="1356904"/>
                <a:gridCol w="1377060"/>
                <a:gridCol w="1338002"/>
              </a:tblGrid>
              <a:tr h="494062"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Показатели</a:t>
                      </a:r>
                      <a:endParaRPr lang="ru-RU" sz="15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Утверждено на 2025</a:t>
                      </a:r>
                      <a:r>
                        <a:rPr lang="ru-RU" sz="15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endParaRPr lang="ru-RU" sz="15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Утверждено на 2026 год</a:t>
                      </a:r>
                      <a:endParaRPr lang="ru-RU" sz="15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Утверждено на 2027 год</a:t>
                      </a:r>
                      <a:endParaRPr lang="ru-RU" sz="15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  <a:tr h="271118">
                <a:tc>
                  <a:txBody>
                    <a:bodyPr/>
                    <a:lstStyle/>
                    <a:p>
                      <a:pPr algn="ctr"/>
                      <a:r>
                        <a:rPr lang="ru-RU" sz="15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15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15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sz="15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ru-RU" sz="15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</a:tr>
              <a:tr h="741239">
                <a:tc>
                  <a:txBody>
                    <a:bodyPr/>
                    <a:lstStyle/>
                    <a:p>
                      <a:pPr algn="ctr"/>
                      <a:r>
                        <a:rPr lang="ru-RU" sz="1300" b="1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Безвозмездные</a:t>
                      </a:r>
                      <a:r>
                        <a:rPr lang="ru-RU" sz="1300" b="1" baseline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перечисления из бюджетов других уровней</a:t>
                      </a:r>
                      <a:endParaRPr lang="ru-RU" sz="1300" b="1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2183,2</a:t>
                      </a:r>
                      <a:endParaRPr lang="ru-RU" sz="1200" b="1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2199,8</a:t>
                      </a:r>
                      <a:endParaRPr lang="ru-RU" sz="1200" b="1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2215,8</a:t>
                      </a:r>
                      <a:endParaRPr lang="ru-RU" sz="1200" b="1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</a:tr>
              <a:tr h="916638">
                <a:tc>
                  <a:txBody>
                    <a:bodyPr/>
                    <a:lstStyle/>
                    <a:p>
                      <a:pPr algn="ctr"/>
                      <a:r>
                        <a:rPr lang="ru-RU" sz="13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Дотации бюджетам</a:t>
                      </a:r>
                      <a:r>
                        <a:rPr lang="ru-RU" sz="1300" b="0" baseline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сельских поселений  на выравнивание </a:t>
                      </a:r>
                    </a:p>
                    <a:p>
                      <a:pPr algn="ctr"/>
                      <a:r>
                        <a:rPr lang="ru-RU" sz="1300" b="0" baseline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уровня бюджетной обеспеченности</a:t>
                      </a:r>
                      <a:endParaRPr lang="ru-RU" sz="13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2741,3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1883,0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1523,0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</a:tr>
              <a:tr h="916638">
                <a:tc>
                  <a:txBody>
                    <a:bodyPr/>
                    <a:lstStyle/>
                    <a:p>
                      <a:pPr algn="ctr"/>
                      <a:r>
                        <a:rPr kumimoji="0" lang="ru-RU" sz="13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Субвенции бюджетам сельских поселений на осуществление полномочий по первичному воинскому учету на территориях, где отсутствуют военные комиссариаты</a:t>
                      </a:r>
                      <a:endParaRPr lang="ru-RU" sz="13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164,1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178,8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185,1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</a:tr>
              <a:tr h="916638">
                <a:tc>
                  <a:txBody>
                    <a:bodyPr/>
                    <a:lstStyle/>
                    <a:p>
                      <a:pPr algn="ctr"/>
                      <a:r>
                        <a:rPr lang="ru-RU" sz="1300" b="1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Итого доходов:</a:t>
                      </a:r>
                      <a:endParaRPr lang="ru-RU" sz="1300" b="1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4432,4</a:t>
                      </a:r>
                      <a:endParaRPr lang="ru-RU" sz="1200" b="1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3258,8</a:t>
                      </a:r>
                      <a:endParaRPr lang="ru-RU" sz="1200" b="1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2944,1</a:t>
                      </a:r>
                      <a:endParaRPr lang="ru-RU" sz="1200" b="1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6858000" cy="914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170" name="Содержимое 2"/>
          <p:cNvSpPr>
            <a:spLocks noGrp="1"/>
          </p:cNvSpPr>
          <p:nvPr>
            <p:ph sz="quarter" idx="1"/>
          </p:nvPr>
        </p:nvSpPr>
        <p:spPr>
          <a:xfrm>
            <a:off x="342900" y="347533"/>
            <a:ext cx="6172200" cy="2712299"/>
          </a:xfrm>
        </p:spPr>
        <p:txBody>
          <a:bodyPr>
            <a:normAutofit/>
          </a:bodyPr>
          <a:lstStyle/>
          <a:p>
            <a:pPr algn="ctr">
              <a:buFont typeface="Arial" charset="0"/>
              <a:buNone/>
            </a:pPr>
            <a:r>
              <a:rPr lang="ru-RU" sz="32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Бюджет и основные  подходы его формирования по расходам на 2025 - 2027 годы</a:t>
            </a:r>
          </a:p>
          <a:p>
            <a:pPr algn="ctr">
              <a:buFont typeface="Arial" charset="0"/>
              <a:buNone/>
            </a:pPr>
            <a:endParaRPr lang="ru-RU" sz="3200" b="1" i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4000" dirty="0" smtClean="0"/>
          </a:p>
        </p:txBody>
      </p:sp>
    </p:spTree>
    <p:extLst>
      <p:ext uri="{BB962C8B-B14F-4D97-AF65-F5344CB8AC3E}">
        <p14:creationId xmlns:p14="http://schemas.microsoft.com/office/powerpoint/2010/main" xmlns="" val="273024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60648" y="827584"/>
            <a:ext cx="6372708" cy="75405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580" algn="just">
              <a:spcAft>
                <a:spcPts val="0"/>
              </a:spcAft>
            </a:pPr>
            <a:r>
              <a:rPr lang="ru-RU" sz="2200" dirty="0">
                <a:latin typeface="Times New Roman"/>
                <a:ea typeface="Times New Roman"/>
              </a:rPr>
              <a:t>В основу бюджетной политики </a:t>
            </a:r>
            <a:r>
              <a:rPr lang="ru-RU" sz="2200" dirty="0" smtClean="0">
                <a:latin typeface="Times New Roman"/>
                <a:ea typeface="Times New Roman"/>
              </a:rPr>
              <a:t>за 2025 - 2027 годы  </a:t>
            </a:r>
            <a:r>
              <a:rPr lang="ru-RU" sz="2200" dirty="0">
                <a:latin typeface="Times New Roman"/>
                <a:ea typeface="Times New Roman"/>
              </a:rPr>
              <a:t>положены стратегические цели развития </a:t>
            </a:r>
            <a:r>
              <a:rPr lang="ru-RU" sz="2200" dirty="0" smtClean="0">
                <a:latin typeface="Times New Roman"/>
                <a:ea typeface="Times New Roman"/>
              </a:rPr>
              <a:t>поселка, </a:t>
            </a:r>
            <a:r>
              <a:rPr lang="ru-RU" sz="2200" dirty="0">
                <a:latin typeface="Times New Roman"/>
                <a:ea typeface="Times New Roman"/>
              </a:rPr>
              <a:t>сформулированные в соответствии с основными положениями Бюджетного послания Президента Российской Федерации «О бюджетной политике в </a:t>
            </a:r>
            <a:r>
              <a:rPr lang="ru-RU" sz="2200" dirty="0" smtClean="0">
                <a:latin typeface="Times New Roman"/>
                <a:ea typeface="Times New Roman"/>
              </a:rPr>
              <a:t>2015-2017 </a:t>
            </a:r>
            <a:r>
              <a:rPr lang="ru-RU" sz="2200" dirty="0">
                <a:latin typeface="Times New Roman"/>
                <a:ea typeface="Times New Roman"/>
              </a:rPr>
              <a:t>годах», указами Президента Российской Федерации от 7 мая 2012 года, на основе прогноза социально-экономического развития Белгородской области на </a:t>
            </a:r>
            <a:r>
              <a:rPr lang="ru-RU" sz="2200" dirty="0" smtClean="0">
                <a:latin typeface="Times New Roman"/>
                <a:ea typeface="Times New Roman"/>
              </a:rPr>
              <a:t>2025 -2027 годы </a:t>
            </a:r>
            <a:r>
              <a:rPr lang="ru-RU" sz="2200" dirty="0">
                <a:latin typeface="Times New Roman"/>
                <a:ea typeface="Times New Roman"/>
              </a:rPr>
              <a:t>основные задачи которой направлены на долгосрочную сбалансированность и устойчивость бюджетной системы,  решение проблем повышения эффективности и конкурентоспособности экономики </a:t>
            </a:r>
            <a:r>
              <a:rPr lang="ru-RU" sz="2200" dirty="0" smtClean="0">
                <a:latin typeface="Times New Roman"/>
                <a:ea typeface="Times New Roman"/>
              </a:rPr>
              <a:t>района, </a:t>
            </a:r>
            <a:r>
              <a:rPr lang="ru-RU" sz="2200" dirty="0">
                <a:latin typeface="Times New Roman"/>
                <a:ea typeface="Times New Roman"/>
              </a:rPr>
              <a:t>достижение конкретных результатов, улучшение условий жизни человека,  адресное решение  социальных проблем,  повышение качества государственных и муниципальных услуг, улучшение инвестиционного климата, обеспечение долгосрочного устойчивого и инновационного развития</a:t>
            </a:r>
            <a:r>
              <a:rPr lang="ru-RU" sz="2200" dirty="0" smtClean="0">
                <a:latin typeface="Times New Roman"/>
                <a:ea typeface="Times New Roman"/>
              </a:rPr>
              <a:t>.</a:t>
            </a:r>
          </a:p>
          <a:p>
            <a:pPr indent="449580" algn="just">
              <a:spcAft>
                <a:spcPts val="0"/>
              </a:spcAft>
            </a:pPr>
            <a:endParaRPr lang="ru-RU" sz="2200" dirty="0">
              <a:effectLst/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37229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2646" y="251521"/>
            <a:ext cx="6172200" cy="1248139"/>
          </a:xfrm>
        </p:spPr>
        <p:txBody>
          <a:bodyPr>
            <a:noAutofit/>
          </a:bodyPr>
          <a:lstStyle/>
          <a:p>
            <a:pPr algn="ctr"/>
            <a:r>
              <a:rPr lang="ru-RU" sz="2800" b="1" i="1" dirty="0" smtClean="0">
                <a:solidFill>
                  <a:schemeClr val="tx1"/>
                </a:solidFill>
                <a:latin typeface="Palatino Linotype" pitchFamily="18" charset="0"/>
                <a:cs typeface="Times New Roman" pitchFamily="18" charset="0"/>
              </a:rPr>
              <a:t>Из какого бюджета происходит финансирование</a:t>
            </a:r>
            <a:endParaRPr lang="ru-RU" sz="2800" b="1" i="1" dirty="0">
              <a:solidFill>
                <a:schemeClr val="tx1"/>
              </a:solidFill>
              <a:latin typeface="Palatino Linotype" pitchFamily="18" charset="0"/>
              <a:cs typeface="Times New Roman" pitchFamily="18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639623676"/>
              </p:ext>
            </p:extLst>
          </p:nvPr>
        </p:nvGraphicFramePr>
        <p:xfrm>
          <a:off x="260648" y="1619676"/>
          <a:ext cx="6246693" cy="7396334"/>
        </p:xfrm>
        <a:graphic>
          <a:graphicData uri="http://schemas.openxmlformats.org/drawingml/2006/table">
            <a:tbl>
              <a:tblPr>
                <a:tableStyleId>{35758FB7-9AC5-4552-8A53-C91805E547FA}</a:tableStyleId>
              </a:tblPr>
              <a:tblGrid>
                <a:gridCol w="2376264"/>
                <a:gridCol w="576064"/>
                <a:gridCol w="648072"/>
                <a:gridCol w="648072"/>
                <a:gridCol w="490914"/>
                <a:gridCol w="762404"/>
                <a:gridCol w="744903"/>
              </a:tblGrid>
              <a:tr h="465833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 показателей</a:t>
                      </a:r>
                      <a:endParaRPr lang="ru-RU" sz="15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ctr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Финансирование (БЮДЖЕТ)</a:t>
                      </a:r>
                      <a:endParaRPr lang="ru-RU" sz="15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solidFill>
                      <a:srgbClr val="00B0F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Внебюджетные фонды</a:t>
                      </a:r>
                      <a:endParaRPr lang="ru-RU" sz="15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solidFill>
                      <a:srgbClr val="00B0F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38023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федеральный</a:t>
                      </a:r>
                      <a:endParaRPr lang="ru-RU" sz="15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ctr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областной</a:t>
                      </a:r>
                      <a:endParaRPr lang="ru-RU" sz="15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ctr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местный</a:t>
                      </a:r>
                      <a:endParaRPr lang="ru-RU" sz="15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ctr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пенсионный</a:t>
                      </a:r>
                      <a:endParaRPr lang="ru-RU" sz="15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ctr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обязательного медицинского страхования</a:t>
                      </a:r>
                      <a:endParaRPr lang="ru-RU" sz="15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ctr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социального страхования</a:t>
                      </a:r>
                      <a:endParaRPr lang="ru-RU" sz="15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ctr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</a:tr>
              <a:tr h="587753">
                <a:tc>
                  <a:txBody>
                    <a:bodyPr/>
                    <a:lstStyle/>
                    <a:p>
                      <a:pPr algn="l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Общегосударственные вопросы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</a:tr>
              <a:tr h="587753">
                <a:tc>
                  <a:txBody>
                    <a:bodyPr/>
                    <a:lstStyle/>
                    <a:p>
                      <a:pPr algn="l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Национальная оборона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</a:tr>
              <a:tr h="1166873">
                <a:tc>
                  <a:txBody>
                    <a:bodyPr/>
                    <a:lstStyle/>
                    <a:p>
                      <a:pPr algn="l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Национальная безопасность и правоохранительная  деятельность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b="1" i="0" u="none" strike="noStrike" dirty="0" smtClean="0">
                          <a:solidFill>
                            <a:srgbClr val="8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</a:tr>
              <a:tr h="877313">
                <a:tc>
                  <a:txBody>
                    <a:bodyPr/>
                    <a:lstStyle/>
                    <a:p>
                      <a:pPr algn="l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Национальная экономика, в том числе: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</a:tr>
              <a:tr h="587753">
                <a:tc>
                  <a:txBody>
                    <a:bodyPr/>
                    <a:lstStyle/>
                    <a:p>
                      <a:pPr algn="l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 общеэкономические вопросы</a:t>
                      </a:r>
                      <a:endParaRPr lang="ru-RU" sz="1900" b="1" i="1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9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 smtClean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</a:tr>
              <a:tr h="587753">
                <a:tc>
                  <a:txBody>
                    <a:bodyPr/>
                    <a:lstStyle/>
                    <a:p>
                      <a:pPr algn="l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 сельское хозяйство и рыболовство</a:t>
                      </a:r>
                      <a:endParaRPr lang="ru-RU" sz="1900" b="1" i="1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</a:tr>
              <a:tr h="298193">
                <a:tc>
                  <a:txBody>
                    <a:bodyPr/>
                    <a:lstStyle/>
                    <a:p>
                      <a:pPr algn="l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 транспорт</a:t>
                      </a:r>
                      <a:endParaRPr lang="ru-RU" sz="1900" b="1" i="1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</a:tr>
              <a:tr h="856877"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9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r>
                        <a:rPr lang="ru-RU" sz="1900" u="none" strike="noStrike" baseline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9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дорожное </a:t>
                      </a:r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хозяйство ( дорожные </a:t>
                      </a:r>
                      <a:r>
                        <a:rPr lang="ru-RU" sz="19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фонды</a:t>
                      </a:r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endParaRPr lang="ru-RU" sz="1900" b="1" i="1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b="1" i="0" u="none" strike="noStrike" dirty="0" smtClean="0">
                          <a:solidFill>
                            <a:srgbClr val="8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739889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431691" y="160338"/>
            <a:ext cx="6048672" cy="89562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400" b="1" dirty="0" smtClean="0">
                <a:solidFill>
                  <a:srgbClr val="F14124">
                    <a:lumMod val="75000"/>
                  </a:srgbClr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2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ОСНОВНЫЕ ПОНЯТИЯ И ТЕРМИНЫ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200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Администратор доходов бюджета </a:t>
            </a:r>
            <a:r>
              <a:rPr lang="ru-RU" sz="2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2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государственный орган, орган местного самоуправления, орган управления государственным внебюджетным фондом, которые: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  <a:buFontTx/>
              <a:buChar char="-"/>
              <a:defRPr/>
            </a:pPr>
            <a:r>
              <a:rPr lang="ru-RU" sz="2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осуществляют начисление, учет и контроль за правильностью начисления платежей, за своевременностью поступления платежей, которые являются доходами бюджетов;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  <a:buFontTx/>
              <a:buChar char="-"/>
              <a:defRPr/>
            </a:pPr>
            <a:r>
              <a:rPr lang="ru-RU" sz="2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взыскивают образовавшуюся задолженность.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2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200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Например, администрированием налогов занимаются налоговые органы.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  <a:buFontTx/>
              <a:buChar char="-"/>
              <a:defRPr/>
            </a:pPr>
            <a:endParaRPr lang="ru-RU" sz="2200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2200" b="1" i="1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2200" b="1" i="1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2200" b="1" i="1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2200" b="1" i="1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2200" b="1" i="1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2200" b="1" i="1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200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Администратор источников финансирования дефицита бюджета </a:t>
            </a:r>
            <a:r>
              <a:rPr lang="ru-RU" sz="2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2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орган государственной власти, орган местного самоуправления, имеющие право осуществлять операции с источниками финансирования дефицита бюджета. </a:t>
            </a:r>
            <a:endParaRPr lang="ru-RU" sz="2200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AutoShape 4" descr="https://present5.com/presentforday2/20170215/obschaya_chast_2_images/obschaya_chast_2_31.jpg"/>
          <p:cNvSpPr>
            <a:spLocks noChangeAspect="1" noChangeArrowheads="1"/>
          </p:cNvSpPr>
          <p:nvPr/>
        </p:nvSpPr>
        <p:spPr bwMode="auto">
          <a:xfrm>
            <a:off x="155575" y="-144461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52736" y="4635438"/>
            <a:ext cx="4824536" cy="24277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799168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762384522"/>
              </p:ext>
            </p:extLst>
          </p:nvPr>
        </p:nvGraphicFramePr>
        <p:xfrm>
          <a:off x="332656" y="2267744"/>
          <a:ext cx="6246693" cy="6716022"/>
        </p:xfrm>
        <a:graphic>
          <a:graphicData uri="http://schemas.openxmlformats.org/drawingml/2006/table">
            <a:tbl>
              <a:tblPr>
                <a:tableStyleId>{35758FB7-9AC5-4552-8A53-C91805E547FA}</a:tableStyleId>
              </a:tblPr>
              <a:tblGrid>
                <a:gridCol w="2376264"/>
                <a:gridCol w="576064"/>
                <a:gridCol w="648072"/>
                <a:gridCol w="648072"/>
                <a:gridCol w="490914"/>
                <a:gridCol w="762404"/>
                <a:gridCol w="744903"/>
              </a:tblGrid>
              <a:tr h="877313">
                <a:tc>
                  <a:txBody>
                    <a:bodyPr/>
                    <a:lstStyle/>
                    <a:p>
                      <a:pPr algn="l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Жилищно-коммунальное хозяйство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</a:tr>
              <a:tr h="899279">
                <a:tc>
                  <a:txBody>
                    <a:bodyPr/>
                    <a:lstStyle/>
                    <a:p>
                      <a:pPr algn="l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Охрана окружающей среды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</a:tr>
              <a:tr h="456244">
                <a:tc>
                  <a:txBody>
                    <a:bodyPr/>
                    <a:lstStyle/>
                    <a:p>
                      <a:pPr algn="l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Образование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</a:tr>
              <a:tr h="899279">
                <a:tc>
                  <a:txBody>
                    <a:bodyPr/>
                    <a:lstStyle/>
                    <a:p>
                      <a:pPr algn="l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Культура, кинематография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</a:tr>
              <a:tr h="899279">
                <a:tc>
                  <a:txBody>
                    <a:bodyPr/>
                    <a:lstStyle/>
                    <a:p>
                      <a:pPr algn="l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Социальная политика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</a:tr>
              <a:tr h="899279">
                <a:tc>
                  <a:txBody>
                    <a:bodyPr/>
                    <a:lstStyle/>
                    <a:p>
                      <a:pPr algn="l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Физическая культура и спорт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</a:tr>
              <a:tr h="1785349">
                <a:tc>
                  <a:txBody>
                    <a:bodyPr/>
                    <a:lstStyle/>
                    <a:p>
                      <a:pPr algn="l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Обслуживание государственного и муниципального долга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445632946"/>
              </p:ext>
            </p:extLst>
          </p:nvPr>
        </p:nvGraphicFramePr>
        <p:xfrm>
          <a:off x="332656" y="395537"/>
          <a:ext cx="6246693" cy="1846066"/>
        </p:xfrm>
        <a:graphic>
          <a:graphicData uri="http://schemas.openxmlformats.org/drawingml/2006/table">
            <a:tbl>
              <a:tblPr>
                <a:tableStyleId>{35758FB7-9AC5-4552-8A53-C91805E547FA}</a:tableStyleId>
              </a:tblPr>
              <a:tblGrid>
                <a:gridCol w="2376264"/>
                <a:gridCol w="576064"/>
                <a:gridCol w="648072"/>
                <a:gridCol w="648072"/>
                <a:gridCol w="490914"/>
                <a:gridCol w="762404"/>
                <a:gridCol w="744903"/>
              </a:tblGrid>
              <a:tr h="465833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 показателей</a:t>
                      </a:r>
                      <a:endParaRPr lang="ru-RU" sz="15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ctr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Финансирование (БЮДЖЕТ)</a:t>
                      </a:r>
                      <a:endParaRPr lang="ru-RU" sz="15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solidFill>
                      <a:srgbClr val="00B0F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Внебюджетные фонды</a:t>
                      </a:r>
                      <a:endParaRPr lang="ru-RU" sz="15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solidFill>
                      <a:srgbClr val="00B0F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38023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федеральный</a:t>
                      </a:r>
                      <a:endParaRPr lang="ru-RU" sz="15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ctr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областной</a:t>
                      </a:r>
                      <a:endParaRPr lang="ru-RU" sz="15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ctr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местный</a:t>
                      </a:r>
                      <a:endParaRPr lang="ru-RU" sz="15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ctr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пенсионный</a:t>
                      </a:r>
                      <a:endParaRPr lang="ru-RU" sz="15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ctr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обязательного медицинского страхования</a:t>
                      </a:r>
                      <a:endParaRPr lang="ru-RU" sz="15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ctr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социального страхования</a:t>
                      </a:r>
                      <a:endParaRPr lang="ru-RU" sz="15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ctr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42646" y="347533"/>
            <a:ext cx="6480720" cy="384043"/>
          </a:xfrm>
          <a:prstGeom prst="rect">
            <a:avLst/>
          </a:prstGeom>
          <a:solidFill>
            <a:srgbClr val="99FFCC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002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Как классифицируются расходы бюджета?</a:t>
            </a:r>
            <a:endParaRPr lang="ru-RU" sz="2000" b="1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04664" y="1691680"/>
            <a:ext cx="6220072" cy="640871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2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Расходы бюджета </a:t>
            </a:r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– выплачиваемые из бюджета денежные средства.</a:t>
            </a:r>
          </a:p>
          <a:p>
            <a:pPr algn="just"/>
            <a:r>
              <a:rPr lang="ru-RU" sz="2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Формирование расходов </a:t>
            </a:r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осуществляется в соответствии с расходными обязательствами, обусловленными установленным законодательством разграничением полномочий, исполнение которых должно происходить в очередном финансовом году за счет средств соответствующих бюджетов. </a:t>
            </a:r>
          </a:p>
          <a:p>
            <a:pPr algn="just"/>
            <a:endParaRPr lang="ru-RU" sz="2800" b="1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Принципы формирования расходов бюджета:</a:t>
            </a:r>
          </a:p>
          <a:p>
            <a:pPr marL="285750" indent="-285750" algn="just">
              <a:buFont typeface="Wingdings" pitchFamily="2" charset="2"/>
              <a:buChar char="v"/>
            </a:pPr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 разделам;</a:t>
            </a:r>
          </a:p>
          <a:p>
            <a:pPr marL="285750" indent="-285750" algn="just">
              <a:buFont typeface="Wingdings" pitchFamily="2" charset="2"/>
              <a:buChar char="v"/>
            </a:pPr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 ведомствам;</a:t>
            </a:r>
          </a:p>
          <a:p>
            <a:pPr marL="285750" indent="-285750" algn="just">
              <a:buFont typeface="Wingdings" pitchFamily="2" charset="2"/>
              <a:buChar char="v"/>
            </a:pPr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 муниципальным программам 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651203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04664" y="635567"/>
            <a:ext cx="6048672" cy="830997"/>
          </a:xfrm>
          <a:prstGeom prst="rect">
            <a:avLst/>
          </a:prstGeom>
          <a:noFill/>
          <a:ln>
            <a:solidFill>
              <a:schemeClr val="tx2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Бюджет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Лубянского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сельского поселения  сформирован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в программной классификации расходов на основе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утвержденного постановления </a:t>
            </a:r>
            <a:r>
              <a:rPr lang="ru-RU" sz="1600" dirty="0" smtClean="0"/>
              <a:t> 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66056" y="2459765"/>
            <a:ext cx="599466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Зачем формировать и исполнять бюджет по программам?</a:t>
            </a:r>
            <a:endParaRPr lang="ru-RU" sz="2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242646" y="3899925"/>
            <a:ext cx="756084" cy="1219200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Цель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1322766" y="3558469"/>
            <a:ext cx="1134126" cy="384043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Задача 1</a:t>
            </a:r>
            <a:endParaRPr lang="ru-RU" b="1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1322765" y="4309366"/>
            <a:ext cx="1134126" cy="416063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Задача 2</a:t>
            </a:r>
            <a:endParaRPr lang="ru-RU" b="1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1322774" y="5052056"/>
            <a:ext cx="1134125" cy="412981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Задача 3</a:t>
            </a:r>
            <a:endParaRPr lang="ru-RU" b="1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Блок-схема: узел 16"/>
          <p:cNvSpPr/>
          <p:nvPr/>
        </p:nvSpPr>
        <p:spPr>
          <a:xfrm>
            <a:off x="2794784" y="3476149"/>
            <a:ext cx="342900" cy="609600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b="1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Блок-схема: узел 17"/>
          <p:cNvSpPr/>
          <p:nvPr/>
        </p:nvSpPr>
        <p:spPr>
          <a:xfrm>
            <a:off x="3321239" y="3476519"/>
            <a:ext cx="342900" cy="609600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endParaRPr lang="ru-RU" b="1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Блок-схема: узел 18"/>
          <p:cNvSpPr/>
          <p:nvPr/>
        </p:nvSpPr>
        <p:spPr>
          <a:xfrm>
            <a:off x="3807042" y="3476519"/>
            <a:ext cx="342900" cy="609600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endParaRPr lang="ru-RU" b="1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Блок-схема: узел 19"/>
          <p:cNvSpPr/>
          <p:nvPr/>
        </p:nvSpPr>
        <p:spPr>
          <a:xfrm>
            <a:off x="3807042" y="4212587"/>
            <a:ext cx="342900" cy="609600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endParaRPr lang="ru-RU" b="1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Блок-схема: узел 20"/>
          <p:cNvSpPr/>
          <p:nvPr/>
        </p:nvSpPr>
        <p:spPr>
          <a:xfrm>
            <a:off x="3332259" y="4200867"/>
            <a:ext cx="331882" cy="609600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endParaRPr lang="ru-RU" b="1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Блок-схема: узел 21"/>
          <p:cNvSpPr/>
          <p:nvPr/>
        </p:nvSpPr>
        <p:spPr>
          <a:xfrm>
            <a:off x="2780928" y="4204725"/>
            <a:ext cx="342900" cy="609600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b="1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Блок-схема: узел 23"/>
          <p:cNvSpPr/>
          <p:nvPr/>
        </p:nvSpPr>
        <p:spPr>
          <a:xfrm>
            <a:off x="3321239" y="5005135"/>
            <a:ext cx="342900" cy="609600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endParaRPr lang="ru-RU" b="1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Блок-схема: узел 24"/>
          <p:cNvSpPr/>
          <p:nvPr/>
        </p:nvSpPr>
        <p:spPr>
          <a:xfrm>
            <a:off x="2780935" y="5033699"/>
            <a:ext cx="356755" cy="609600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b="1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" name="Блок-схема: процесс 25"/>
          <p:cNvSpPr/>
          <p:nvPr/>
        </p:nvSpPr>
        <p:spPr>
          <a:xfrm>
            <a:off x="4725144" y="4086128"/>
            <a:ext cx="1674186" cy="919017"/>
          </a:xfrm>
          <a:prstGeom prst="flowChartProcess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Показатели эффективности</a:t>
            </a:r>
            <a:endParaRPr lang="ru-RU" sz="1600" b="1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Блок-схема: узел 26"/>
          <p:cNvSpPr/>
          <p:nvPr/>
        </p:nvSpPr>
        <p:spPr>
          <a:xfrm>
            <a:off x="3802618" y="5005135"/>
            <a:ext cx="342900" cy="598496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endParaRPr lang="ru-RU" b="1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4" name="Прямая со стрелкой 3"/>
          <p:cNvCxnSpPr>
            <a:stCxn id="9" idx="6"/>
          </p:cNvCxnSpPr>
          <p:nvPr/>
        </p:nvCxnSpPr>
        <p:spPr>
          <a:xfrm>
            <a:off x="998732" y="4509535"/>
            <a:ext cx="310635" cy="7863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 стрелкой 27"/>
          <p:cNvCxnSpPr/>
          <p:nvPr/>
        </p:nvCxnSpPr>
        <p:spPr>
          <a:xfrm>
            <a:off x="2456899" y="3739785"/>
            <a:ext cx="324037" cy="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 стрелкой 28"/>
          <p:cNvCxnSpPr>
            <a:stCxn id="17" idx="6"/>
            <a:endCxn id="18" idx="2"/>
          </p:cNvCxnSpPr>
          <p:nvPr/>
        </p:nvCxnSpPr>
        <p:spPr>
          <a:xfrm>
            <a:off x="3137684" y="3780960"/>
            <a:ext cx="183555" cy="369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 стрелкой 29"/>
          <p:cNvCxnSpPr>
            <a:stCxn id="18" idx="6"/>
            <a:endCxn id="19" idx="2"/>
          </p:cNvCxnSpPr>
          <p:nvPr/>
        </p:nvCxnSpPr>
        <p:spPr>
          <a:xfrm>
            <a:off x="3664138" y="3781319"/>
            <a:ext cx="142904" cy="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 стрелкой 30"/>
          <p:cNvCxnSpPr>
            <a:endCxn id="22" idx="2"/>
          </p:cNvCxnSpPr>
          <p:nvPr/>
        </p:nvCxnSpPr>
        <p:spPr>
          <a:xfrm flipV="1">
            <a:off x="2456892" y="4509525"/>
            <a:ext cx="324036" cy="7864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 стрелкой 31"/>
          <p:cNvCxnSpPr>
            <a:stCxn id="22" idx="6"/>
            <a:endCxn id="21" idx="2"/>
          </p:cNvCxnSpPr>
          <p:nvPr/>
        </p:nvCxnSpPr>
        <p:spPr>
          <a:xfrm flipV="1">
            <a:off x="3123835" y="4505669"/>
            <a:ext cx="208429" cy="3859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 стрелкой 32"/>
          <p:cNvCxnSpPr>
            <a:stCxn id="21" idx="6"/>
            <a:endCxn id="20" idx="2"/>
          </p:cNvCxnSpPr>
          <p:nvPr/>
        </p:nvCxnSpPr>
        <p:spPr>
          <a:xfrm>
            <a:off x="3664138" y="4505667"/>
            <a:ext cx="142904" cy="1172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 стрелкой 33"/>
          <p:cNvCxnSpPr/>
          <p:nvPr/>
        </p:nvCxnSpPr>
        <p:spPr>
          <a:xfrm>
            <a:off x="2456899" y="5250681"/>
            <a:ext cx="324037" cy="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 стрелкой 35"/>
          <p:cNvCxnSpPr>
            <a:stCxn id="24" idx="6"/>
            <a:endCxn id="27" idx="2"/>
          </p:cNvCxnSpPr>
          <p:nvPr/>
        </p:nvCxnSpPr>
        <p:spPr>
          <a:xfrm flipV="1">
            <a:off x="3664139" y="5304383"/>
            <a:ext cx="138480" cy="5552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Прямая соединительная линия 73"/>
          <p:cNvCxnSpPr/>
          <p:nvPr/>
        </p:nvCxnSpPr>
        <p:spPr>
          <a:xfrm>
            <a:off x="1102319" y="3678566"/>
            <a:ext cx="0" cy="1659943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" name="Правая фигурная скобка 80"/>
          <p:cNvSpPr/>
          <p:nvPr/>
        </p:nvSpPr>
        <p:spPr>
          <a:xfrm>
            <a:off x="4401108" y="3558467"/>
            <a:ext cx="170592" cy="1906568"/>
          </a:xfrm>
          <a:prstGeom prst="rightBrac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cxnSp>
        <p:nvCxnSpPr>
          <p:cNvPr id="82" name="Прямая со стрелкой 81"/>
          <p:cNvCxnSpPr/>
          <p:nvPr/>
        </p:nvCxnSpPr>
        <p:spPr>
          <a:xfrm flipV="1">
            <a:off x="1102325" y="5329140"/>
            <a:ext cx="188063" cy="9369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Прямая со стрелкой 82"/>
          <p:cNvCxnSpPr/>
          <p:nvPr/>
        </p:nvCxnSpPr>
        <p:spPr>
          <a:xfrm>
            <a:off x="1102325" y="3678556"/>
            <a:ext cx="188063" cy="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6" name="TextBox 95"/>
          <p:cNvSpPr txBox="1"/>
          <p:nvPr/>
        </p:nvSpPr>
        <p:spPr>
          <a:xfrm>
            <a:off x="332656" y="6012170"/>
            <a:ext cx="6120680" cy="2554545"/>
          </a:xfrm>
          <a:prstGeom prst="rect">
            <a:avLst/>
          </a:prstGeom>
          <a:noFill/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indent="457200" algn="just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Преимуществом программного бюджета является распределение расходов не по ведомственному принципу, а по программам. Муниципальная программа имеет цель, задачи и показатели эффективности, которые отражают степень их достижения (решения), то есть действия и бюджетные средства направлены на достижение заданного результата.</a:t>
            </a:r>
          </a:p>
          <a:p>
            <a:pPr indent="457200" algn="just"/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indent="457200" algn="just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При этом значение показателей является индикатором по данному направлению деятельности и сигнализирует о плохом или хорошем результате, необходимости принятия новых решений.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05" name="Прямая со стрелкой 104"/>
          <p:cNvCxnSpPr/>
          <p:nvPr/>
        </p:nvCxnSpPr>
        <p:spPr>
          <a:xfrm flipV="1">
            <a:off x="3112817" y="5317849"/>
            <a:ext cx="208429" cy="3859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3252172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2012620250"/>
              </p:ext>
            </p:extLst>
          </p:nvPr>
        </p:nvGraphicFramePr>
        <p:xfrm>
          <a:off x="357166" y="1500166"/>
          <a:ext cx="6286543" cy="4347911"/>
        </p:xfrm>
        <a:graphic>
          <a:graphicData uri="http://schemas.openxmlformats.org/drawingml/2006/table">
            <a:tbl>
              <a:tblPr>
                <a:effectLst/>
                <a:tableStyleId>{284E427A-3D55-4303-BF80-6455036E1DE7}</a:tableStyleId>
              </a:tblPr>
              <a:tblGrid>
                <a:gridCol w="2569765"/>
                <a:gridCol w="1238926"/>
                <a:gridCol w="1238926"/>
                <a:gridCol w="1238926"/>
              </a:tblGrid>
              <a:tr h="1282374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Утверждено 20</a:t>
                      </a:r>
                      <a:r>
                        <a:rPr lang="en-US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 год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Утверждено 2026 год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Утверждено 2027 год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</a:tr>
              <a:tr h="333871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b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b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b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b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</a:tr>
              <a:tr h="340262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ВСЕГО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b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4432,4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3181,8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2806,1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</a:tr>
              <a:tr h="271791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том числе:</a:t>
                      </a:r>
                      <a:endParaRPr lang="ru-RU" sz="1400" b="0" i="1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b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</a:tr>
              <a:tr h="72919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Общегосударственные вопросы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2719,0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1718,0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1718,0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</a:tr>
              <a:tr h="595459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Национальная оборона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164,1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178,8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185,1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</a:tr>
              <a:tr h="79496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Жилищно-коммунальное хозяйство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1549,3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1285,0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903,0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404664" y="323535"/>
            <a:ext cx="626469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Расходы бюджета </a:t>
            </a:r>
            <a:r>
              <a:rPr lang="ru-RU" sz="2200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Лубянского</a:t>
            </a:r>
            <a:r>
              <a:rPr lang="ru-RU" sz="2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сельского поселения по разделам на 20</a:t>
            </a:r>
            <a:r>
              <a:rPr lang="en-US" sz="2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5-2027 годы</a:t>
            </a:r>
            <a:endParaRPr lang="ru-RU" sz="22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877272" y="1043608"/>
            <a:ext cx="8278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00" b="1" dirty="0" smtClean="0">
                <a:solidFill>
                  <a:schemeClr val="bg1"/>
                </a:solidFill>
              </a:rPr>
              <a:t>(тыс. рублей)</a:t>
            </a:r>
            <a:endParaRPr lang="ru-RU" sz="9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013727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2012620250"/>
              </p:ext>
            </p:extLst>
          </p:nvPr>
        </p:nvGraphicFramePr>
        <p:xfrm>
          <a:off x="428605" y="1285850"/>
          <a:ext cx="6143666" cy="4416850"/>
        </p:xfrm>
        <a:graphic>
          <a:graphicData uri="http://schemas.openxmlformats.org/drawingml/2006/table">
            <a:tbl>
              <a:tblPr>
                <a:effectLst/>
                <a:tableStyleId>{284E427A-3D55-4303-BF80-6455036E1DE7}</a:tableStyleId>
              </a:tblPr>
              <a:tblGrid>
                <a:gridCol w="407427"/>
                <a:gridCol w="2344817"/>
                <a:gridCol w="1130474"/>
                <a:gridCol w="1130474"/>
                <a:gridCol w="1130474"/>
              </a:tblGrid>
              <a:tr h="1320148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Раздел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Утверждено 20</a:t>
                      </a:r>
                      <a:r>
                        <a:rPr lang="en-US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 год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Утверждено 2026 год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Утверждено 2027 год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</a:tr>
              <a:tr h="343707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b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b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b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b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b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</a:tr>
              <a:tr h="350285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400" b="1" i="0" u="none" strike="noStrike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b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ВСЕГО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b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3591,2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3573,1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3553,6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</a:tr>
              <a:tr h="279797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400" b="1" i="0" u="none" strike="noStrike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b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том числе:</a:t>
                      </a:r>
                      <a:endParaRPr lang="ru-RU" sz="1400" b="0" i="1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b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</a:tr>
              <a:tr h="69153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01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Общегосударственные вопросы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2719,0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1718,0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1718,0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</a:tr>
              <a:tr h="61300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02</a:t>
                      </a:r>
                      <a:endParaRPr lang="ru-RU" sz="1400" b="1" i="0" u="none" strike="noStrike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Национальная оборона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164,1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178,8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185,1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</a:tr>
              <a:tr h="81837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05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Жилищно-коммунальное хозяйство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1549,3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1285,0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903,0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404664" y="323535"/>
            <a:ext cx="626469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Расходы бюджета </a:t>
            </a:r>
            <a:r>
              <a:rPr lang="ru-RU" sz="2200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Лубянского</a:t>
            </a:r>
            <a:r>
              <a:rPr lang="ru-RU" sz="2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сельского поселения по разделам на 20</a:t>
            </a:r>
            <a:r>
              <a:rPr lang="en-US" sz="2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5-2027 годы</a:t>
            </a:r>
          </a:p>
          <a:p>
            <a:pPr algn="ctr"/>
            <a:endParaRPr lang="ru-RU" sz="22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877272" y="1043608"/>
            <a:ext cx="8278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00" b="1" dirty="0" smtClean="0">
                <a:solidFill>
                  <a:schemeClr val="bg1"/>
                </a:solidFill>
              </a:rPr>
              <a:t>(тыс. рублей)</a:t>
            </a:r>
            <a:endParaRPr lang="ru-RU" sz="9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013727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5456" y="3491887"/>
            <a:ext cx="6311896" cy="50167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6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Основной целью реализации жилищно-коммунальной политики является создание условий для комплексного развития жилищной сферы, повышение доступности жилья и обеспечения качественными жилищно-коммунальными услугами населения района.</a:t>
            </a:r>
          </a:p>
          <a:p>
            <a:pPr algn="just"/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    Жилищная политика  направлена на создание условий для обеспечения всех категорий населения доступным, качественным и благоустроенным жильем. В районе разработаны и реализуются мероприятия, направленные на создание оптимальных условий для развития жилищного строительства, и в первую очередь для строительства индивидуального жилья, которое определено как приоритетное.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6" name="Picture 4" descr="http://img01.rl0.ru/pgc/432x288/5088cebd-28f3-8f0e-28f3-8f01fc13dd7d.photo.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287966" y="0"/>
            <a:ext cx="2570034" cy="26477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404669" y="899592"/>
            <a:ext cx="3299311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Расходы  бюджета </a:t>
            </a:r>
            <a:r>
              <a:rPr lang="ru-RU" sz="2200" b="1" i="1" dirty="0" err="1" smtClean="0">
                <a:latin typeface="Times New Roman" pitchFamily="18" charset="0"/>
                <a:cs typeface="Times New Roman" pitchFamily="18" charset="0"/>
              </a:rPr>
              <a:t>Лубянского</a:t>
            </a:r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 сельского поселения на жилищно-коммунальное хозяйство</a:t>
            </a:r>
            <a:endParaRPr lang="ru-RU" sz="22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776361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60648" y="75179"/>
            <a:ext cx="6408712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Утверждено в муниципальной программе  бюджета </a:t>
            </a:r>
            <a:r>
              <a:rPr lang="ru-RU" sz="2000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Лубянского</a:t>
            </a:r>
            <a:r>
              <a:rPr lang="ru-RU" sz="2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сельского поселения за 2025-2027 годы в разрезе муниципальной  программы Чернянского района </a:t>
            </a:r>
          </a:p>
          <a:p>
            <a:pPr algn="ctr"/>
            <a:r>
              <a:rPr lang="ru-RU" sz="1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                                                       тыс. руб.</a:t>
            </a:r>
            <a:endParaRPr lang="ru-RU" sz="12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2141190749"/>
              </p:ext>
            </p:extLst>
          </p:nvPr>
        </p:nvGraphicFramePr>
        <p:xfrm>
          <a:off x="214290" y="1643042"/>
          <a:ext cx="6357983" cy="3357587"/>
        </p:xfrm>
        <a:graphic>
          <a:graphicData uri="http://schemas.openxmlformats.org/drawingml/2006/table">
            <a:tbl>
              <a:tblPr firstRow="1" bandRow="1">
                <a:tableStyleId>{284E427A-3D55-4303-BF80-6455036E1DE7}</a:tableStyleId>
              </a:tblPr>
              <a:tblGrid>
                <a:gridCol w="3756990"/>
                <a:gridCol w="866998"/>
                <a:gridCol w="805300"/>
                <a:gridCol w="928695"/>
              </a:tblGrid>
              <a:tr h="1355921"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Наименование муниципальных программ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60960" marB="60960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2025 год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60960" marB="60960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2026 год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60960" marB="60960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2027 год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60960" marB="60960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</a:tr>
              <a:tr h="430030"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                               ВСЕГО:</a:t>
                      </a:r>
                      <a:endParaRPr lang="ru-RU" sz="12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60960" marB="60960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1549,3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1285,0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903,0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</a:tr>
              <a:tr h="714380">
                <a:tc>
                  <a:txBody>
                    <a:bodyPr/>
                    <a:lstStyle/>
                    <a:p>
                      <a:pPr algn="just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Устойчивое развитие сельских территорий </a:t>
                      </a:r>
                      <a:r>
                        <a:rPr lang="ru-RU" sz="12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Лубянского</a:t>
                      </a: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 сельского поселения</a:t>
                      </a:r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Чернянского района Белгородской области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60960" marB="60960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1549,3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1285,0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903,0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</a:tr>
              <a:tr h="857256">
                <a:tc>
                  <a:txBody>
                    <a:bodyPr/>
                    <a:lstStyle/>
                    <a:p>
                      <a:pPr algn="just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1. Подпрограмма</a:t>
                      </a:r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«Благоустройство территории  </a:t>
                      </a:r>
                      <a:r>
                        <a:rPr lang="ru-RU" sz="1200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Лубянского</a:t>
                      </a:r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сельского поселения»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60960" marB="60960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1549,3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1285,0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903,0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3560334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>
          <a:xfrm>
            <a:off x="476672" y="539553"/>
            <a:ext cx="5786928" cy="6299203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Безвозмездные поступления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– средства,</a:t>
            </a:r>
          </a:p>
          <a:p>
            <a:pPr algn="just"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  поступающие в бюджет от других бюджетов в форме дотаций, субсидий, субвенций и иных межбюджетных трансфертов, а также от физических и юридических лиц на безвозмездной основе, в том числе добровольные пожертвования.</a:t>
            </a:r>
          </a:p>
          <a:p>
            <a:pPr algn="just">
              <a:buNone/>
            </a:pPr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Бюджет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– финансовые плановые доходы и расходы на определенный период для обеспечения задач и функций государства и местного самоуправления.</a:t>
            </a:r>
          </a:p>
          <a:p>
            <a:pPr algn="just">
              <a:buNone/>
            </a:pPr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Бюджетная классификация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– группировка доходов, расходов и источников финансирования дефицитов бюджетов по различным направлениям, применяемая при составлении, исполнении бюджетов и формирования источников.</a:t>
            </a:r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https://assets.oxu.az/uploads/W1siZiIsIjIwMTYvMTIvMjYvMTQvNTIvMDAvNjAxL0NhcmVlci1Jbi1GaW5hbmNlLmpwZyJdXQ?sha=04920138ee15154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293096" y="6660240"/>
            <a:ext cx="2434560" cy="20882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>
          <a:xfrm>
            <a:off x="476672" y="179513"/>
            <a:ext cx="5786928" cy="6299203"/>
          </a:xfrm>
        </p:spPr>
        <p:txBody>
          <a:bodyPr>
            <a:noAutofit/>
          </a:bodyPr>
          <a:lstStyle/>
          <a:p>
            <a:pPr algn="just">
              <a:buNone/>
            </a:pPr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Бюджетная роспись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– документ, который составляется и ведется главным распорядителем бюджетных средств и главным администратором источников финансирования дефицита бюджета в целях исполнения бюджета по расходам и источникам финансирования дефицита бюджета.</a:t>
            </a:r>
          </a:p>
          <a:p>
            <a:pPr algn="just">
              <a:buNone/>
            </a:pPr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Бюджетные ассигнования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– денежные средства, предусмотренные законом (решением) о бюджете, направленные на различные виды расходов.</a:t>
            </a:r>
          </a:p>
          <a:p>
            <a:pPr algn="just">
              <a:buNone/>
            </a:pPr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Бюджетные обязательства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– обязательства, предусмотренные законом (решением) о бюджете, подлежащие исполнению в соответствующем финансовом году.</a:t>
            </a:r>
          </a:p>
        </p:txBody>
      </p:sp>
      <p:pic>
        <p:nvPicPr>
          <p:cNvPr id="3074" name="Picture 2" descr="http://www.akildefteri.com.tr/wp-content/uploads/2016/10/Depositphotos_19194847_original-700x40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610174" y="5868144"/>
            <a:ext cx="4219228" cy="2834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>
          <a:xfrm>
            <a:off x="404663" y="251520"/>
            <a:ext cx="6301333" cy="6299203"/>
          </a:xfrm>
        </p:spPr>
        <p:txBody>
          <a:bodyPr>
            <a:normAutofit fontScale="92500" lnSpcReduction="20000"/>
          </a:bodyPr>
          <a:lstStyle/>
          <a:p>
            <a:pPr algn="just">
              <a:buNone/>
            </a:pPr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Бюджетный кредит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– денежные средства, предоставляемые одним бюджетом другому бюджету или юридическому лицу на определенный срок на возвратной и платной основах.</a:t>
            </a:r>
          </a:p>
          <a:p>
            <a:pPr algn="just">
              <a:buNone/>
            </a:pPr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Главный распорядитель бюджетных средств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– орган государственной власти или орган местного самоуправления, имеющие право распределять бюджетные ассигнования между подведомственными получателям бюджетных средств.</a:t>
            </a:r>
          </a:p>
          <a:p>
            <a:pPr algn="just">
              <a:buNone/>
            </a:pPr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Муниципальный долг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– обязательства, возникшие в связи с размещением муниципальных ценных бумаг района, привлечением кредитов в кредитных организациях, получением бюджетных кредитов от других бюджетов и предоставлением муниципальных гарантий.</a:t>
            </a:r>
          </a:p>
          <a:p>
            <a:pPr algn="just">
              <a:buNone/>
            </a:pPr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Дефицит бюджета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– сумма, на которую расходы бюджета превышают доходы бюджета в определенный период.</a:t>
            </a:r>
          </a:p>
          <a:p>
            <a:pPr algn="just">
              <a:buNone/>
            </a:pPr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Доходы бюджета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– уплаченные физическими и юридическими лицами налоги, рентные платежи, штрафы и средства финансовой помощи из других бюджетов, безвозмездные поступления от юридических лиц.</a:t>
            </a:r>
          </a:p>
          <a:p>
            <a:pPr>
              <a:buNone/>
            </a:pPr>
            <a:endParaRPr lang="ru-RU" sz="22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348886" y="6228191"/>
            <a:ext cx="4357117" cy="26824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>
          <a:xfrm>
            <a:off x="260648" y="395536"/>
            <a:ext cx="6074960" cy="8208912"/>
          </a:xfrm>
        </p:spPr>
        <p:txBody>
          <a:bodyPr>
            <a:noAutofit/>
          </a:bodyPr>
          <a:lstStyle/>
          <a:p>
            <a:pPr algn="just">
              <a:buNone/>
            </a:pP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Межбюджетные трансферты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– средства финансовой помощи (субсидии, дотации, субвенции и иные межбюджетные  трансферты), передаваемые одним бюджетом другому бюджету на безвозмездной и безвозвратной основах.</a:t>
            </a:r>
          </a:p>
          <a:p>
            <a:pPr algn="just">
              <a:buNone/>
            </a:pP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Налоговые доходы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– налоги, уплачиваемые в бюджет гражданами, организациями, органами государственной власти, органами местного самоуправления. Налоги бывают федеральными, региональными и местными.</a:t>
            </a:r>
          </a:p>
          <a:p>
            <a:pPr algn="just">
              <a:buNone/>
            </a:pP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Неналоговые доходы –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доходы  от -использования и реализации имущества, находящегося в муниципальной собственности;</a:t>
            </a:r>
          </a:p>
          <a:p>
            <a:pPr algn="just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	штрафные санкции;</a:t>
            </a:r>
          </a:p>
          <a:p>
            <a:pPr algn="just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	доходы от оказания платных услуг (работ) и компенсации затрат бюджета.</a:t>
            </a:r>
          </a:p>
          <a:p>
            <a:pPr algn="just">
              <a:buNone/>
            </a:pP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Профицит бюджета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- сумма, на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которую</a:t>
            </a:r>
          </a:p>
          <a:p>
            <a:pPr algn="just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доходы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бюджета превышают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расходы бюджета в определенный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период.</a:t>
            </a:r>
          </a:p>
          <a:p>
            <a:pPr algn="just">
              <a:buNone/>
            </a:pPr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356997" y="6588232"/>
            <a:ext cx="3084959" cy="23521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>
          <a:xfrm>
            <a:off x="571030" y="1240193"/>
            <a:ext cx="5858366" cy="6299203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Расходы бюджета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- денежные средства, выплачиваемые из бюджета в целях обеспечения задач и функций государства и местного самоуправления.</a:t>
            </a:r>
          </a:p>
          <a:p>
            <a:pPr>
              <a:buNone/>
            </a:pPr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Субвенции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– средства, предоставляемые из вышестоящего бюджета нижестоящему бюджету  в целях финансирования расходов, возникших при выполнении отдельных полномочий, переданных на осуществление органам местного самоуправления.</a:t>
            </a:r>
          </a:p>
          <a:p>
            <a:pPr>
              <a:buNone/>
            </a:pPr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Субсидии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– средства, предоставляемые из бюджета одного уровня бюджету другого уровня на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софинансирование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расходных обязательств, возникающих при выполнении полномочий органов государственной власти и местного самоуправления.</a:t>
            </a:r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860" y="179512"/>
            <a:ext cx="5829300" cy="679541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ОСНОВНЫЕ ПОЛОЖЕНИЯ</a:t>
            </a:r>
            <a:endParaRPr lang="ru-RU" sz="3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45232" y="854720"/>
            <a:ext cx="6192688" cy="8109768"/>
          </a:xfrm>
          <a:solidFill>
            <a:schemeClr val="accent2">
              <a:lumMod val="60000"/>
              <a:lumOff val="40000"/>
            </a:schemeClr>
          </a:solidFill>
        </p:spPr>
        <p:txBody>
          <a:bodyPr>
            <a:noAutofit/>
          </a:bodyPr>
          <a:lstStyle/>
          <a:p>
            <a:pPr algn="just"/>
            <a:r>
              <a:rPr lang="ru-RU" sz="1700" b="1" dirty="0" smtClean="0">
                <a:latin typeface="Times New Roman" pitchFamily="18" charset="0"/>
                <a:cs typeface="Times New Roman" pitchFamily="18" charset="0"/>
              </a:rPr>
              <a:t>Бюджетная система Российской Федерации </a:t>
            </a: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– это совокупность трех уровней бюджетов, основанная на экономических отношениях и государственном устройстве Российской Федерации, регулируемая законодательством РФ</a:t>
            </a:r>
          </a:p>
          <a:p>
            <a:pPr algn="just"/>
            <a:endParaRPr lang="ru-RU" sz="17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17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17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1700" dirty="0" smtClean="0"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sz="1700" b="1" dirty="0" smtClean="0"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1700" b="1" dirty="0" smtClean="0">
                <a:latin typeface="Times New Roman" pitchFamily="18" charset="0"/>
                <a:cs typeface="Times New Roman" pitchFamily="18" charset="0"/>
              </a:rPr>
              <a:t>Финансовые органы </a:t>
            </a: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– Министерство финансов Российской Федерации, </a:t>
            </a:r>
          </a:p>
          <a:p>
            <a:pPr algn="r"/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органы исполнительной власти субъектов Российской Федерации, осуществляющие составление и организацию исполнения бюджетов субъектов Российской Федерации (финансовые органы субъектов Российской Федерации), </a:t>
            </a:r>
          </a:p>
          <a:p>
            <a:pPr algn="r"/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органы (должностные лица) местных администраций муниципальных образований, осуществляющие составление и организацию исполнения местных бюджетов (финансовые органы муниципальных образований)</a:t>
            </a:r>
          </a:p>
          <a:p>
            <a:pPr algn="r"/>
            <a:r>
              <a:rPr lang="ru-RU" sz="1700" b="1" dirty="0" smtClean="0">
                <a:latin typeface="Times New Roman" pitchFamily="18" charset="0"/>
                <a:cs typeface="Times New Roman" pitchFamily="18" charset="0"/>
              </a:rPr>
              <a:t>Сводная бюджетная роспись </a:t>
            </a: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– документ, который составляется и ведется финансовым органом в соответствии с Бюджетным Кодексом в целях организации исполнения бюджета по расходам бюджета и источникам финансирования дефицита бюджета</a:t>
            </a:r>
          </a:p>
          <a:p>
            <a:pPr algn="r"/>
            <a:r>
              <a:rPr lang="ru-RU" sz="1700" b="1" dirty="0" smtClean="0">
                <a:latin typeface="Times New Roman" pitchFamily="18" charset="0"/>
                <a:cs typeface="Times New Roman" pitchFamily="18" charset="0"/>
              </a:rPr>
              <a:t>Бюджетные ассигнования </a:t>
            </a: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– предельный объем денежных средств, предусмотренных в соответствующем финансовом году для исполнения бюджетных обязательств</a:t>
            </a:r>
          </a:p>
          <a:p>
            <a:pPr algn="r"/>
            <a:r>
              <a:rPr lang="ru-RU" sz="1700" b="1" dirty="0" smtClean="0">
                <a:latin typeface="Times New Roman" pitchFamily="18" charset="0"/>
                <a:cs typeface="Times New Roman" pitchFamily="18" charset="0"/>
              </a:rPr>
              <a:t>Бюджетные обязательства </a:t>
            </a: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– расходные обязательства, подлежащие исполнению в соответствующем финансовом году</a:t>
            </a:r>
            <a:endParaRPr lang="ru-RU" sz="17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Блок-схема: альтернативный процесс 4"/>
          <p:cNvSpPr/>
          <p:nvPr/>
        </p:nvSpPr>
        <p:spPr>
          <a:xfrm>
            <a:off x="1340770" y="2065279"/>
            <a:ext cx="4608512" cy="418492"/>
          </a:xfrm>
          <a:prstGeom prst="flowChartAlternateProcess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Федеральный 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Блок-схема: альтернативный процесс 5"/>
          <p:cNvSpPr/>
          <p:nvPr/>
        </p:nvSpPr>
        <p:spPr>
          <a:xfrm>
            <a:off x="2225433" y="2549235"/>
            <a:ext cx="4032448" cy="388404"/>
          </a:xfrm>
          <a:prstGeom prst="flowChartAlternateProcess">
            <a:avLst/>
          </a:prstGeom>
          <a:solidFill>
            <a:srgbClr val="33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Региональный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Блок-схема: альтернативный процесс 6"/>
          <p:cNvSpPr/>
          <p:nvPr/>
        </p:nvSpPr>
        <p:spPr>
          <a:xfrm>
            <a:off x="3429001" y="3109432"/>
            <a:ext cx="3096344" cy="335240"/>
          </a:xfrm>
          <a:prstGeom prst="flowChartAlternateProcess">
            <a:avLst/>
          </a:prstGeom>
          <a:solidFill>
            <a:srgbClr val="33CC3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Местный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97599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25660" y="107505"/>
            <a:ext cx="6858000" cy="576064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СОСТАВНЫЕ ЧАСТИ БЮДЖЕТА</a:t>
            </a:r>
            <a:endParaRPr lang="ru-RU" sz="3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64704" y="889056"/>
            <a:ext cx="4968552" cy="720080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поступающие в бюджет денежные средства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Блок-схема: альтернативный процесс 7"/>
          <p:cNvSpPr/>
          <p:nvPr/>
        </p:nvSpPr>
        <p:spPr>
          <a:xfrm>
            <a:off x="2204865" y="611560"/>
            <a:ext cx="2088232" cy="432048"/>
          </a:xfrm>
          <a:prstGeom prst="flowChartAlternateProcess">
            <a:avLst/>
          </a:prstGeom>
          <a:solidFill>
            <a:srgbClr val="0099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Доходы бюджета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764704" y="2110624"/>
            <a:ext cx="4968552" cy="637376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>
              <a:solidFill>
                <a:srgbClr val="002060"/>
              </a:solidFill>
            </a:endParaRPr>
          </a:p>
          <a:p>
            <a:pPr algn="ctr"/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выплачиваемые из бюджета денежные средства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Блок-схема: альтернативный процесс 9"/>
          <p:cNvSpPr/>
          <p:nvPr/>
        </p:nvSpPr>
        <p:spPr>
          <a:xfrm>
            <a:off x="2249097" y="1819368"/>
            <a:ext cx="2088232" cy="576064"/>
          </a:xfrm>
          <a:prstGeom prst="flowChartAlternateProcess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Расходы бюджета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808936" y="3176816"/>
            <a:ext cx="4968552" cy="576064"/>
          </a:xfrm>
          <a:prstGeom prst="rect">
            <a:avLst/>
          </a:prstGeom>
          <a:solidFill>
            <a:schemeClr val="tx2">
              <a:lumMod val="65000"/>
              <a:lumOff val="3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>
              <a:solidFill>
                <a:srgbClr val="002060"/>
              </a:solidFill>
            </a:endParaRPr>
          </a:p>
          <a:p>
            <a:pPr algn="ctr"/>
            <a:r>
              <a:rPr lang="ru-RU" sz="17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превышение расходов бюджета над его доходами</a:t>
            </a:r>
            <a:endParaRPr lang="ru-RU" sz="17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Блок-схема: альтернативный процесс 11"/>
          <p:cNvSpPr/>
          <p:nvPr/>
        </p:nvSpPr>
        <p:spPr>
          <a:xfrm>
            <a:off x="2233857" y="2888784"/>
            <a:ext cx="2088232" cy="576064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Дефицит бюджета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808936" y="4240480"/>
            <a:ext cx="4968552" cy="608856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>
              <a:solidFill>
                <a:srgbClr val="002060"/>
              </a:solidFill>
            </a:endParaRPr>
          </a:p>
          <a:p>
            <a:pPr algn="ctr"/>
            <a:r>
              <a:rPr lang="ru-RU" sz="17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превышение доходов бюджета над его расходами</a:t>
            </a:r>
            <a:endParaRPr lang="ru-RU" sz="17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Блок-схема: альтернативный процесс 13"/>
          <p:cNvSpPr/>
          <p:nvPr/>
        </p:nvSpPr>
        <p:spPr>
          <a:xfrm>
            <a:off x="2259009" y="3923928"/>
            <a:ext cx="2088232" cy="576064"/>
          </a:xfrm>
          <a:prstGeom prst="flowChartAlternateProcess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Профицит бюджета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256848" y="4921932"/>
            <a:ext cx="5976664" cy="74029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Межбюджетные трансферты </a:t>
            </a:r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16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денежные средства, перечисляемые из одного бюджета бюджетной системы Российской Федерации другому</a:t>
            </a:r>
            <a:endParaRPr lang="ru-RU" sz="1600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116632" y="5676295"/>
            <a:ext cx="6552728" cy="321618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numCol="2" rtlCol="0" anchor="ctr"/>
          <a:lstStyle/>
          <a:p>
            <a:pPr algn="ctr"/>
            <a:r>
              <a:rPr lang="ru-RU" sz="16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Виды межбюджетных трансфертов</a:t>
            </a:r>
          </a:p>
          <a:p>
            <a:pPr algn="ctr"/>
            <a:r>
              <a:rPr lang="ru-RU" sz="1600" dirty="0" smtClean="0">
                <a:solidFill>
                  <a:srgbClr val="920000"/>
                </a:solidFill>
                <a:latin typeface="Times New Roman" pitchFamily="18" charset="0"/>
                <a:cs typeface="Times New Roman" pitchFamily="18" charset="0"/>
              </a:rPr>
              <a:t>----------Дотации</a:t>
            </a:r>
          </a:p>
          <a:p>
            <a:pPr algn="ctr"/>
            <a:endParaRPr lang="ru-RU" sz="16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6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6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---------Субсидии</a:t>
            </a:r>
          </a:p>
          <a:p>
            <a:pPr algn="ctr"/>
            <a:endParaRPr lang="ru-RU" sz="16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6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6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6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6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---------Субвенции</a:t>
            </a:r>
            <a:endParaRPr lang="ru-RU" sz="16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600" dirty="0" smtClean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/>
            <a:r>
              <a:rPr lang="ru-RU" sz="1600" b="1" dirty="0" smtClean="0">
                <a:solidFill>
                  <a:srgbClr val="696464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Определение</a:t>
            </a:r>
            <a:endParaRPr lang="ru-RU" sz="1600" b="1" dirty="0">
              <a:solidFill>
                <a:srgbClr val="696464">
                  <a:lumMod val="50000"/>
                </a:srgb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/>
            <a:endParaRPr lang="ru-RU" sz="1600" dirty="0" smtClean="0">
              <a:solidFill>
                <a:srgbClr val="696464">
                  <a:lumMod val="50000"/>
                </a:srgb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/>
            <a:r>
              <a:rPr lang="ru-RU" sz="1600" i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Предоставляются </a:t>
            </a:r>
            <a:r>
              <a:rPr lang="ru-RU" sz="1600" i="1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без определения </a:t>
            </a:r>
          </a:p>
          <a:p>
            <a:pPr lvl="0" algn="ctr"/>
            <a:r>
              <a:rPr lang="ru-RU" sz="1600" i="1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конкретной цели их </a:t>
            </a:r>
          </a:p>
          <a:p>
            <a:pPr algn="ctr"/>
            <a:r>
              <a:rPr lang="ru-RU" sz="1600" i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использования</a:t>
            </a:r>
          </a:p>
          <a:p>
            <a:pPr algn="ctr"/>
            <a:r>
              <a:rPr lang="ru-RU" sz="1600" i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Предоставляются на условиях долевого </a:t>
            </a:r>
            <a:r>
              <a:rPr lang="ru-RU" sz="1600" i="1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софинансирования</a:t>
            </a:r>
            <a:r>
              <a:rPr lang="ru-RU" sz="1600" i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 расходов других бюджетов</a:t>
            </a:r>
          </a:p>
          <a:p>
            <a:pPr algn="ctr"/>
            <a:r>
              <a:rPr lang="ru-RU" sz="1600" i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Предоставляются на финансирование «переданных»  другим публично-правовым образованиям полномочий</a:t>
            </a:r>
            <a:endParaRPr lang="ru-RU" sz="1600" i="1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55346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раведливость">
  <a:themeElements>
    <a:clrScheme name="Серая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12049</TotalTime>
  <Words>1849</Words>
  <Application>Microsoft Office PowerPoint</Application>
  <PresentationFormat>Экран (4:3)</PresentationFormat>
  <Paragraphs>459</Paragraphs>
  <Slides>26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7" baseType="lpstr">
      <vt:lpstr>Справедливость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ОСНОВНЫЕ ПОЛОЖЕНИЯ</vt:lpstr>
      <vt:lpstr>   СОСТАВНЫЕ ЧАСТИ БЮДЖЕТА</vt:lpstr>
      <vt:lpstr>КАКИЕ БЫВАЮТ БЮДЖЕТЫ</vt:lpstr>
      <vt:lpstr>Слайд 11</vt:lpstr>
      <vt:lpstr>Основные задачи налоговой, бюджетной и долговой политики  на 2025- 2027годы</vt:lpstr>
      <vt:lpstr>Слайд 13</vt:lpstr>
      <vt:lpstr>Слайд 14</vt:lpstr>
      <vt:lpstr>Слайд 15</vt:lpstr>
      <vt:lpstr>Слайд 16</vt:lpstr>
      <vt:lpstr>Слайд 17</vt:lpstr>
      <vt:lpstr>Слайд 18</vt:lpstr>
      <vt:lpstr>Из какого бюджета происходит финансирование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</vt:vector>
  </TitlesOfParts>
  <Company>UPRFIN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Борох Оксана Николаевна</dc:creator>
  <cp:lastModifiedBy>user</cp:lastModifiedBy>
  <cp:revision>1287</cp:revision>
  <cp:lastPrinted>2020-06-30T11:58:33Z</cp:lastPrinted>
  <dcterms:created xsi:type="dcterms:W3CDTF">2013-12-18T08:51:47Z</dcterms:created>
  <dcterms:modified xsi:type="dcterms:W3CDTF">2025-02-20T12:59:09Z</dcterms:modified>
</cp:coreProperties>
</file>