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5" r:id="rId1"/>
  </p:sldMasterIdLst>
  <p:notesMasterIdLst>
    <p:notesMasterId r:id="rId28"/>
  </p:notesMasterIdLst>
  <p:sldIdLst>
    <p:sldId id="422" r:id="rId2"/>
    <p:sldId id="257" r:id="rId3"/>
    <p:sldId id="391" r:id="rId4"/>
    <p:sldId id="392" r:id="rId5"/>
    <p:sldId id="393" r:id="rId6"/>
    <p:sldId id="394" r:id="rId7"/>
    <p:sldId id="395" r:id="rId8"/>
    <p:sldId id="423" r:id="rId9"/>
    <p:sldId id="425" r:id="rId10"/>
    <p:sldId id="426" r:id="rId11"/>
    <p:sldId id="396" r:id="rId12"/>
    <p:sldId id="429" r:id="rId13"/>
    <p:sldId id="432" r:id="rId14"/>
    <p:sldId id="448" r:id="rId15"/>
    <p:sldId id="450" r:id="rId16"/>
    <p:sldId id="452" r:id="rId17"/>
    <p:sldId id="325" r:id="rId18"/>
    <p:sldId id="331" r:id="rId19"/>
    <p:sldId id="282" r:id="rId20"/>
    <p:sldId id="406" r:id="rId21"/>
    <p:sldId id="281" r:id="rId22"/>
    <p:sldId id="285" r:id="rId23"/>
    <p:sldId id="459" r:id="rId24"/>
    <p:sldId id="460" r:id="rId25"/>
    <p:sldId id="345" r:id="rId26"/>
    <p:sldId id="446" r:id="rId27"/>
  </p:sldIdLst>
  <p:sldSz cx="6858000" cy="9144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B68C4A58-AF31-493E-927A-AD4E9FE0A210}">
          <p14:sldIdLst>
            <p14:sldId id="422"/>
            <p14:sldId id="257"/>
            <p14:sldId id="391"/>
            <p14:sldId id="392"/>
            <p14:sldId id="393"/>
            <p14:sldId id="394"/>
            <p14:sldId id="395"/>
            <p14:sldId id="423"/>
            <p14:sldId id="425"/>
            <p14:sldId id="426"/>
            <p14:sldId id="396"/>
            <p14:sldId id="429"/>
            <p14:sldId id="432"/>
            <p14:sldId id="397"/>
            <p14:sldId id="398"/>
            <p14:sldId id="411"/>
          </p14:sldIdLst>
        </p14:section>
        <p14:section name="Раздел без заголовка" id="{4719D32C-1FBF-4F13-BCA6-51B8F95981A2}">
          <p14:sldIdLst>
            <p14:sldId id="325"/>
            <p14:sldId id="331"/>
            <p14:sldId id="282"/>
            <p14:sldId id="406"/>
            <p14:sldId id="281"/>
            <p14:sldId id="285"/>
            <p14:sldId id="352"/>
            <p14:sldId id="353"/>
            <p14:sldId id="345"/>
            <p14:sldId id="34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9900"/>
    <a:srgbClr val="33CC33"/>
    <a:srgbClr val="03435D"/>
    <a:srgbClr val="CC99FF"/>
    <a:srgbClr val="CCCCFF"/>
    <a:srgbClr val="CCFF99"/>
    <a:srgbClr val="CCFF66"/>
    <a:srgbClr val="99FF33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342" autoAdjust="0"/>
    <p:restoredTop sz="95683" autoAdjust="0"/>
  </p:normalViewPr>
  <p:slideViewPr>
    <p:cSldViewPr>
      <p:cViewPr>
        <p:scale>
          <a:sx n="50" d="100"/>
          <a:sy n="50" d="100"/>
        </p:scale>
        <p:origin x="-2004" y="-89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/>
          <a:lstStyle>
            <a:lvl1pPr algn="r">
              <a:defRPr sz="1200"/>
            </a:lvl1pPr>
          </a:lstStyle>
          <a:p>
            <a:fld id="{7052821B-354E-4A8D-BB6F-7B2E73A81B33}" type="datetimeFigureOut">
              <a:rPr lang="ru-RU" smtClean="0"/>
              <a:pPr/>
              <a:t>17.05.2024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001838" y="744538"/>
            <a:ext cx="27940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8" tIns="45733" rIns="91468" bIns="45733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2"/>
          </a:xfrm>
          <a:prstGeom prst="rect">
            <a:avLst/>
          </a:prstGeom>
        </p:spPr>
        <p:txBody>
          <a:bodyPr vert="horz" lIns="91468" tIns="45733" rIns="91468" bIns="4573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4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9" y="9430092"/>
            <a:ext cx="2945659" cy="496413"/>
          </a:xfrm>
          <a:prstGeom prst="rect">
            <a:avLst/>
          </a:prstGeom>
        </p:spPr>
        <p:txBody>
          <a:bodyPr vert="horz" lIns="91468" tIns="45733" rIns="91468" bIns="45733" rtlCol="0" anchor="b"/>
          <a:lstStyle>
            <a:lvl1pPr algn="r">
              <a:defRPr sz="1200"/>
            </a:lvl1pPr>
          </a:lstStyle>
          <a:p>
            <a:fld id="{CE473E03-14A9-44D1-9B9D-9662B3FA388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2284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D7A9B-C2B5-4E7E-88E4-C3F462F820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204" y="1932413"/>
            <a:ext cx="6766153" cy="203646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EE5117-D199-490A-9E55-B9A3CDCE59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B3F0EE-70F9-46A3-BE33-560BD7303A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91"/>
            <a:ext cx="150876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66187"/>
            <a:ext cx="41719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DA559-53F6-4EA3-8CAC-029F01AB432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A634-5A00-4306-9CCA-CE7AE6E5518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8005FB-B322-4689-90BD-A915166FEB5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D982A1-3191-4BA1-8556-046F3784029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582930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1270003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C44FA-C9C2-456C-90FB-F040F0C4BC9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2060" y="3169107"/>
            <a:ext cx="6760136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FF265-B957-406D-8EB0-EF5ED86D446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C7FF4-6995-4871-A8D3-B9645AEC392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85800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3700463" y="1930400"/>
            <a:ext cx="2811780" cy="6096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714750" y="1930400"/>
            <a:ext cx="2800350" cy="1016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EFDE5-891F-408E-BAD3-942BB77CF9E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9035BF-9A02-4774-8FD8-A1BB34DAF2F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68580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3714750" y="2997200"/>
            <a:ext cx="2800350" cy="51816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95B1C6-3796-4E7C-88EC-265652522D1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1ABA3E-3EFC-42AD-8513-4479F43C65F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77309F-25A1-4299-B091-E46B29FE8AB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38AAC-5DDA-4AC7-9E5A-D7E01DDB080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BA19B9-7B40-460B-814B-1A0C1611C18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5A67A9-5A0A-473B-B99B-292C8E93BA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228850" y="2133600"/>
            <a:ext cx="4286250" cy="59944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E499EE-92C9-43C8-A012-D3B55C4662F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85800" y="366184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17.05.2024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  <p:sldLayoutId id="2147484268" r:id="rId3"/>
    <p:sldLayoutId id="2147484269" r:id="rId4"/>
    <p:sldLayoutId id="2147484270" r:id="rId5"/>
    <p:sldLayoutId id="2147484271" r:id="rId6"/>
    <p:sldLayoutId id="2147484272" r:id="rId7"/>
    <p:sldLayoutId id="2147484273" r:id="rId8"/>
    <p:sldLayoutId id="2147484274" r:id="rId9"/>
    <p:sldLayoutId id="2147484275" r:id="rId10"/>
    <p:sldLayoutId id="214748427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0" y="107504"/>
            <a:ext cx="6858000" cy="8928992"/>
          </a:xfrm>
          <a:gradFill flip="none" rotWithShape="1">
            <a:gsLst>
              <a:gs pos="0">
                <a:srgbClr val="336600"/>
              </a:gs>
              <a:gs pos="99218">
                <a:srgbClr val="336600"/>
              </a:gs>
              <a:gs pos="98437">
                <a:srgbClr val="F6BEB7"/>
              </a:gs>
              <a:gs pos="96875">
                <a:srgbClr val="F3BDB4"/>
              </a:gs>
              <a:gs pos="93750">
                <a:srgbClr val="EDBAAE"/>
              </a:gs>
              <a:gs pos="87500">
                <a:srgbClr val="E1B4A2"/>
              </a:gs>
              <a:gs pos="75000">
                <a:srgbClr val="C8A98B"/>
              </a:gs>
              <a:gs pos="50000">
                <a:srgbClr val="96935D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 ДЛЯ ГРАЖДАН</a:t>
            </a:r>
          </a:p>
          <a:p>
            <a:pPr marL="0" indent="0"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 ИСПОЛНЕНИИ БЮДЖЕТА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ЛУБЯНСКОГО СЕЛЬСКОГО ПОСЕЛЕНИЯ ЗА 2023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ЛУБЯНСКОЕ СЕЛЬСКОЕ ПОСЕЛЕНИЕ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9293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6632" y="1763688"/>
            <a:ext cx="1944216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БЮДЖЕТЫ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53136" y="1763688"/>
            <a:ext cx="2016224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04866" y="1763688"/>
            <a:ext cx="2232248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>
            <a:stCxn id="2" idx="2"/>
          </p:cNvCxnSpPr>
          <p:nvPr/>
        </p:nvCxnSpPr>
        <p:spPr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32098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412776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5661248" y="4355979"/>
            <a:ext cx="0" cy="396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Муниципальных образований (местные бюджеты)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174" y="3077353"/>
            <a:ext cx="1772148" cy="127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532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82" y="2285987"/>
            <a:ext cx="1643074" cy="128588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06" y="2285987"/>
            <a:ext cx="1714512" cy="1285884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Налог на имущество физических лиц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429134" y="2285987"/>
            <a:ext cx="1643074" cy="12858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субъекта Российской Федерации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городского и сельских поселений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393017" y="5395819"/>
            <a:ext cx="0" cy="390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задачи налоговой, бюджетной и долговой политики  за  2023 год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4664" y="1979712"/>
            <a:ext cx="5976664" cy="6552728"/>
          </a:xfr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Реализация майских Указов Президента Российской Федерации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Наращивание налогового потенциала и стимулирование инвестиционной активности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Совершенствование методов налогового администрирования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Формирование гибкой и комплексной системы управления бюджетными расходами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Сохранение достигнутых в 2023 году индикаторов повышения оплаты труда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</a:p>
          <a:p>
            <a:endParaRPr lang="ru-RU" sz="8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618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71" y="571475"/>
            <a:ext cx="54776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Palatino Linotype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2400" b="1" i="1" dirty="0">
              <a:solidFill>
                <a:srgbClr val="002060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(органы исполнительной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Выгнутая вправо стрелка 26"/>
          <p:cNvSpPr/>
          <p:nvPr/>
        </p:nvSpPr>
        <p:spPr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A04DA3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818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36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37997073"/>
              </p:ext>
            </p:extLst>
          </p:nvPr>
        </p:nvGraphicFramePr>
        <p:xfrm>
          <a:off x="332656" y="1785918"/>
          <a:ext cx="6311054" cy="542928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63235"/>
                <a:gridCol w="1276886"/>
                <a:gridCol w="1685049"/>
                <a:gridCol w="1285884"/>
              </a:tblGrid>
              <a:tr h="883522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2023год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2023</a:t>
                      </a:r>
                      <a:r>
                        <a:rPr lang="ru-RU" sz="15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% исполнения</a:t>
                      </a:r>
                    </a:p>
                    <a:p>
                      <a:pPr algn="ctr"/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927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451850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1427,0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1466,8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35732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5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1937,1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1932,4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357322">
                <a:tc>
                  <a:txBody>
                    <a:bodyPr/>
                    <a:lstStyle/>
                    <a:p>
                      <a:pPr algn="ctr"/>
                      <a:r>
                        <a:rPr lang="ru-RU" sz="15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5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3364,1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3399,2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101,0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94" y="285720"/>
            <a:ext cx="5429288" cy="92869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Поступление доходов в  бюджет </a:t>
            </a:r>
          </a:p>
          <a:p>
            <a:pPr algn="ctr"/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за 2023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85728" y="1285850"/>
          <a:ext cx="6215105" cy="637807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86016"/>
                <a:gridCol w="1285883"/>
                <a:gridCol w="1428761"/>
                <a:gridCol w="1214445"/>
              </a:tblGrid>
              <a:tr h="550010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2023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2023 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36937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22461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Собственные налоговые и неналоговые доходы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1427,0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1466,8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315572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7220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445,0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462,9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21739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Единый</a:t>
                      </a:r>
                      <a:r>
                        <a:rPr lang="ru-RU" sz="12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сельскохозяйственный налог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142,0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80891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46,4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12889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463,6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</a:p>
                    <a:p>
                      <a:pPr algn="ctr"/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2833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103,1</a:t>
                      </a: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660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имущества, составляющего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казну сельских поселений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21123437"/>
              </p:ext>
            </p:extLst>
          </p:nvPr>
        </p:nvGraphicFramePr>
        <p:xfrm>
          <a:off x="285728" y="285721"/>
          <a:ext cx="6357981" cy="67457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23108"/>
                <a:gridCol w="1391537"/>
                <a:gridCol w="1428891"/>
                <a:gridCol w="1214445"/>
              </a:tblGrid>
              <a:tr h="714379"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Утверждено на 2023 год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в 2023 году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5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9732"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5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476856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Административные штрафы, установленные законами субъектов РФ об административных правонарушениях, за нарушение муниципальных правовых актов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860573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</a:t>
                      </a:r>
                      <a:r>
                        <a:rPr lang="ru-RU" sz="1300" b="1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перечисления из бюджетов других уровней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1937,1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1932,4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042595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бюджетам</a:t>
                      </a:r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сельских поселений  на выравнивание </a:t>
                      </a:r>
                    </a:p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уровня бюджетной обеспеченности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1821,4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1816,7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55323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3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115,7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776618"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 доходов:</a:t>
                      </a:r>
                      <a:endParaRPr lang="ru-RU" sz="13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3699,4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3760,3</a:t>
                      </a:r>
                      <a:endParaRPr lang="ru-RU" sz="12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101,6</a:t>
                      </a: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 и основные  подходы его формирования по расходам за 2023 год</a:t>
            </a:r>
          </a:p>
          <a:p>
            <a:pPr algn="ctr">
              <a:buFont typeface="Arial" charset="0"/>
              <a:buNone/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dirty="0" smtClean="0"/>
          </a:p>
        </p:txBody>
      </p:sp>
    </p:spTree>
    <p:extLst>
      <p:ext uri="{BB962C8B-B14F-4D97-AF65-F5344CB8AC3E}">
        <p14:creationId xmlns="" xmlns:p14="http://schemas.microsoft.com/office/powerpoint/2010/main" val="2730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200" dirty="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 dirty="0" smtClean="0">
                <a:latin typeface="Times New Roman"/>
                <a:ea typeface="Times New Roman"/>
              </a:rPr>
              <a:t>за 2023 - 2025 годы  </a:t>
            </a:r>
            <a:r>
              <a:rPr lang="ru-RU" sz="2200" dirty="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 dirty="0" smtClean="0">
                <a:latin typeface="Times New Roman"/>
                <a:ea typeface="Times New Roman"/>
              </a:rPr>
              <a:t>поселка, </a:t>
            </a:r>
            <a:r>
              <a:rPr lang="ru-RU" sz="2200" dirty="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 dirty="0" smtClean="0">
                <a:latin typeface="Times New Roman"/>
                <a:ea typeface="Times New Roman"/>
              </a:rPr>
              <a:t>2015-2017 </a:t>
            </a:r>
            <a:r>
              <a:rPr lang="ru-RU" sz="2200" dirty="0">
                <a:latin typeface="Times New Roman"/>
                <a:ea typeface="Times New Roman"/>
              </a:rPr>
              <a:t>годах», указами Президента Российской Федерации от 7 мая 2012 года, на основе прогноза социально-экономического развития Белгородской области на </a:t>
            </a:r>
            <a:r>
              <a:rPr lang="ru-RU" sz="2200" dirty="0" smtClean="0">
                <a:latin typeface="Times New Roman"/>
                <a:ea typeface="Times New Roman"/>
              </a:rPr>
              <a:t>2023 -2025 годы </a:t>
            </a:r>
            <a:r>
              <a:rPr lang="ru-RU" sz="2200" dirty="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 dirty="0" smtClean="0">
                <a:latin typeface="Times New Roman"/>
                <a:ea typeface="Times New Roman"/>
              </a:rPr>
              <a:t>района, </a:t>
            </a:r>
            <a:r>
              <a:rPr lang="ru-RU" sz="2200" dirty="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 dirty="0" smtClean="0">
                <a:latin typeface="Times New Roman"/>
                <a:ea typeface="Times New Roman"/>
              </a:rPr>
              <a:t>.</a:t>
            </a:r>
          </a:p>
          <a:p>
            <a:pPr indent="449580" algn="just">
              <a:spcAft>
                <a:spcPts val="0"/>
              </a:spcAft>
            </a:pPr>
            <a:endParaRPr lang="ru-RU" sz="2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722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646" y="251521"/>
            <a:ext cx="6172200" cy="1248139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Palatino Linotype" pitchFamily="18" charset="0"/>
                <a:cs typeface="Times New Roman" pitchFamily="18" charset="0"/>
              </a:rPr>
              <a:t>Из какого бюджета происходит финансирование</a:t>
            </a:r>
            <a:endParaRPr lang="ru-RU" sz="2800" b="1" i="1" dirty="0">
              <a:solidFill>
                <a:schemeClr val="tx1"/>
              </a:solidFill>
              <a:latin typeface="Palatino Linotype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39623676"/>
              </p:ext>
            </p:extLst>
          </p:nvPr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экономика, в том числе: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общеэкономические вопросы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 smtClean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сельское хозяйство и рыболовство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транспорт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19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хозяйство ( дорожные </a:t>
                      </a:r>
                      <a:r>
                        <a:rPr lang="ru-RU" sz="19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фонды</a:t>
                      </a:r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900" b="1" i="1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1" i="0" u="none" strike="noStrike" dirty="0" smtClean="0"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3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F14124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ПОНЯТИЯ И ТЕРМИНЫ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доходов бюджета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взыскивают образовавшуюся задолженность.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администрированием налогов занимаются налоговые органы.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ru-RU" sz="22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2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2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Администратор источников финансирования дефицита бюджета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spect="1" noChangeArrowheads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991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2384522"/>
              </p:ext>
            </p:extLst>
          </p:nvPr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877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lstStyle/>
                    <a:p>
                      <a:pPr algn="l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lang="en-US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9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9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45632946"/>
              </p:ext>
            </p:extLst>
          </p:nvPr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4"/>
                <a:gridCol w="744903"/>
              </a:tblGrid>
              <a:tr h="46583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Финансирование (БЮДЖЕТ)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фонды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802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пенсионный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обязательного медицинского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социального страхования</a:t>
                      </a:r>
                      <a:endParaRPr lang="ru-RU" sz="1500" b="1" i="0" u="none" strike="noStrike" dirty="0">
                        <a:solidFill>
                          <a:srgbClr val="8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56" marR="4856" marT="8633" marB="0" anchor="ctr">
                    <a:cell3D prstMaterial="dkEdge">
                      <a:bevel/>
                      <a:lightRig rig="flood" dir="t"/>
                    </a:cell3D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классифицируются расходы бюджета?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выплачиваемые из бюджета денежные средства.</a:t>
            </a: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расходов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</a:p>
          <a:p>
            <a:pPr algn="just"/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120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сельского поселения  сформирован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программной классификации расходов на основе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утвержденного постановления </a:t>
            </a:r>
            <a:r>
              <a:rPr lang="ru-RU" sz="1600" dirty="0" smtClean="0"/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 формировать и исполнять бюджет по программам?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22766" y="3558469"/>
            <a:ext cx="1134126" cy="38404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22765" y="4309366"/>
            <a:ext cx="1134126" cy="4160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22774" y="5052056"/>
            <a:ext cx="1134125" cy="4129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узел 19"/>
          <p:cNvSpPr/>
          <p:nvPr/>
        </p:nvSpPr>
        <p:spPr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Блок-схема: узел 23"/>
          <p:cNvSpPr/>
          <p:nvPr/>
        </p:nvSpPr>
        <p:spPr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>
            <a:stCxn id="9" idx="6"/>
          </p:cNvCxnSpPr>
          <p:nvPr/>
        </p:nvCxnSpPr>
        <p:spPr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456899" y="3739785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7" idx="6"/>
            <a:endCxn id="18" idx="2"/>
          </p:cNvCxnSpPr>
          <p:nvPr/>
        </p:nvCxnSpPr>
        <p:spPr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18" idx="6"/>
            <a:endCxn id="19" idx="2"/>
          </p:cNvCxnSpPr>
          <p:nvPr/>
        </p:nvCxnSpPr>
        <p:spPr>
          <a:xfrm>
            <a:off x="3664138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22" idx="2"/>
          </p:cNvCxnSpPr>
          <p:nvPr/>
        </p:nvCxnSpPr>
        <p:spPr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22" idx="6"/>
            <a:endCxn id="21" idx="2"/>
          </p:cNvCxnSpPr>
          <p:nvPr/>
        </p:nvCxnSpPr>
        <p:spPr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21" idx="6"/>
            <a:endCxn id="20" idx="2"/>
          </p:cNvCxnSpPr>
          <p:nvPr/>
        </p:nvCxnSpPr>
        <p:spPr>
          <a:xfrm>
            <a:off x="3664138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456899" y="5250681"/>
            <a:ext cx="324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4" idx="6"/>
            <a:endCxn id="27" idx="2"/>
          </p:cNvCxnSpPr>
          <p:nvPr/>
        </p:nvCxnSpPr>
        <p:spPr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>
          <a:xfrm>
            <a:off x="4401108" y="3558467"/>
            <a:ext cx="170592" cy="190656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82" name="Прямая со стрелкой 81"/>
          <p:cNvCxnSpPr/>
          <p:nvPr/>
        </p:nvCxnSpPr>
        <p:spPr>
          <a:xfrm flipV="1">
            <a:off x="1102325" y="5329140"/>
            <a:ext cx="188063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1102325" y="3678556"/>
            <a:ext cx="1880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</a:p>
          <a:p>
            <a:pPr indent="457200"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5" name="Прямая со стрелкой 104"/>
          <p:cNvCxnSpPr/>
          <p:nvPr/>
        </p:nvCxnSpPr>
        <p:spPr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5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2620250"/>
              </p:ext>
            </p:extLst>
          </p:nvPr>
        </p:nvGraphicFramePr>
        <p:xfrm>
          <a:off x="214290" y="1571604"/>
          <a:ext cx="6643710" cy="4926449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2928958"/>
                <a:gridCol w="1258022"/>
                <a:gridCol w="1515984"/>
                <a:gridCol w="940746"/>
              </a:tblGrid>
              <a:tr h="124228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2023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2023 </a:t>
                      </a:r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2343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296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3434,0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3407,9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6329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507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2135,3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2109,2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768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70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701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за 2023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2620250"/>
              </p:ext>
            </p:extLst>
          </p:nvPr>
        </p:nvGraphicFramePr>
        <p:xfrm>
          <a:off x="142852" y="1500166"/>
          <a:ext cx="6500858" cy="4974278"/>
        </p:xfrm>
        <a:graphic>
          <a:graphicData uri="http://schemas.openxmlformats.org/drawingml/2006/table">
            <a:tbl>
              <a:tblPr>
                <a:effectLst/>
                <a:tableStyleId>{284E427A-3D55-4303-BF80-6455036E1DE7}</a:tableStyleId>
              </a:tblPr>
              <a:tblGrid>
                <a:gridCol w="571504"/>
                <a:gridCol w="2881886"/>
                <a:gridCol w="1122751"/>
                <a:gridCol w="1028936"/>
                <a:gridCol w="895781"/>
              </a:tblGrid>
              <a:tr h="12543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r>
                        <a:rPr lang="ru-RU" sz="1400" b="1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2023 </a:t>
                      </a:r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2023 год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2657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332825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3434,0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3407,9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265850">
                <a:tc>
                  <a:txBody>
                    <a:bodyPr/>
                    <a:lstStyle/>
                    <a:p>
                      <a:pPr algn="ctr" fontAlgn="b"/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  <a:endParaRPr lang="ru-RU" sz="14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b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65706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2135,3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2109,2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5824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77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252,0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  <a:tr h="77758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lang="ru-RU" sz="14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682" marR="4682" marT="8324" marB="0" anchor="ctr">
                    <a:cell3D prstMaterial="dkEdge">
                      <a:bevel/>
                      <a:lightRig rig="flood" dir="t"/>
                    </a:cell3D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по разделам за 2023 год</a:t>
            </a:r>
            <a:endParaRPr lang="ru-RU" sz="2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b="1" dirty="0" smtClean="0">
                <a:solidFill>
                  <a:schemeClr val="bg1"/>
                </a:solidFill>
              </a:rPr>
              <a:t>(тыс. рублей)</a:t>
            </a:r>
            <a:endParaRPr lang="ru-RU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37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4669" y="899592"/>
            <a:ext cx="32993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 бюджета </a:t>
            </a:r>
            <a:r>
              <a:rPr lang="ru-RU" sz="2200" b="1" i="1" dirty="0" err="1" smtClean="0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сельского поселения на жилищно-коммунальное хозяйство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6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648" y="75179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Исполнение бюджета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сельского поселения за 2023 год  в разрезе муниципальной  программы Чернянского района </a:t>
            </a:r>
          </a:p>
          <a:p>
            <a:pPr algn="ctr"/>
            <a:r>
              <a:rPr lang="ru-RU" sz="1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1190749"/>
              </p:ext>
            </p:extLst>
          </p:nvPr>
        </p:nvGraphicFramePr>
        <p:xfrm>
          <a:off x="214290" y="2000231"/>
          <a:ext cx="6500858" cy="292895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756990"/>
                <a:gridCol w="957918"/>
                <a:gridCol w="1000132"/>
                <a:gridCol w="785818"/>
              </a:tblGrid>
              <a:tr h="135592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программ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План 2023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2023 </a:t>
                      </a: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год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72906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ВСЕГО: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1183,0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1183,0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Устойчивое развитие территории 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Лубянского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 Подпрограмма «Благоустройство территории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сельского поселения»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1183,0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cell3D prstMaterial="dkEdge">
                      <a:bevel prst="artDeco"/>
                      <a:lightRig rig="flood" dir="t"/>
                    </a:cell3D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6033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средства,</a:t>
            </a:r>
          </a:p>
          <a:p>
            <a:pPr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классификация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Бюджетная роспись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Бюджетный кредит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Дефицит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сумма, на которую расходы бюджета превышают доходы бюджета в определенный период.</a:t>
            </a:r>
          </a:p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Налоговые доходы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Неналоговые доходы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 от -использования и реализации имущества, находящегося в муниципальной собственности;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штрафные санкции;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доходы от оказания платных услуг (работ) и компенсации затрат бюджета.</a:t>
            </a:r>
          </a:p>
          <a:p>
            <a:pPr algn="just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Профицит бюджета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сумма,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бюджета превышают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расходы бюджета в определенный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период.</a:t>
            </a: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Субвенции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</a:p>
          <a:p>
            <a:pPr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Субсидии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софинансирование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ПОЛОЖЕНИЯ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5232" y="854720"/>
            <a:ext cx="6192688" cy="8109768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Финансовые органы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Министерство финансов Российской Федерации,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</a:p>
          <a:p>
            <a:pPr algn="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Сводная бюджетная роспись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ассигнования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</a:p>
          <a:p>
            <a:pPr algn="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Бюджетные обязательства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расходные обязательства, подлежащие исполнению в соответствующем финансовом году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Региональный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Местный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759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СОСТАВНЫЕ ЧАСТИ БЮДЖЕТА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249097" y="1819368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расходов бюджета над его доходами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Дефицит бюджета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превышение доходов бюджета над его расходами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Профицит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1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----------Дотации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---------Субсидии</a:t>
            </a: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---------Субвенции</a:t>
            </a:r>
            <a:endParaRPr lang="ru-RU" sz="1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b="1" dirty="0" smtClean="0">
                <a:solidFill>
                  <a:srgbClr val="696464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1600" b="1" dirty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1600" dirty="0" smtClean="0">
              <a:solidFill>
                <a:srgbClr val="696464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</a:t>
            </a:r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 определения </a:t>
            </a:r>
          </a:p>
          <a:p>
            <a:pPr lvl="0" algn="ctr"/>
            <a:r>
              <a:rPr lang="ru-RU" sz="16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конкретной цели их 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условиях долевого </a:t>
            </a:r>
            <a:r>
              <a:rPr lang="ru-RU" sz="16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расходов других бюджетов</a:t>
            </a:r>
          </a:p>
          <a:p>
            <a:pPr algn="ctr"/>
            <a:r>
              <a:rPr lang="ru-RU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534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13802</TotalTime>
  <Words>1850</Words>
  <Application>Microsoft Office PowerPoint</Application>
  <PresentationFormat>Экран (4:3)</PresentationFormat>
  <Paragraphs>485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ПОЛОЖЕНИЯ</vt:lpstr>
      <vt:lpstr>   СОСТАВНЫЕ ЧАСТИ БЮДЖЕТА</vt:lpstr>
      <vt:lpstr>КАКИЕ БЫВАЮТ БЮДЖЕТЫ</vt:lpstr>
      <vt:lpstr>Слайд 11</vt:lpstr>
      <vt:lpstr>Основные задачи налоговой, бюджетной и долговой политики  за  2023 год</vt:lpstr>
      <vt:lpstr>Слайд 13</vt:lpstr>
      <vt:lpstr>Слайд 14</vt:lpstr>
      <vt:lpstr>Слайд 15</vt:lpstr>
      <vt:lpstr>Слайд 16</vt:lpstr>
      <vt:lpstr>Слайд 17</vt:lpstr>
      <vt:lpstr>Слайд 18</vt:lpstr>
      <vt:lpstr>Из какого бюджета происходит финансирование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UPRFIN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Борох Оксана Николаевна</dc:creator>
  <cp:lastModifiedBy>user</cp:lastModifiedBy>
  <cp:revision>1316</cp:revision>
  <cp:lastPrinted>2020-06-30T11:58:33Z</cp:lastPrinted>
  <dcterms:created xsi:type="dcterms:W3CDTF">2013-12-18T08:51:47Z</dcterms:created>
  <dcterms:modified xsi:type="dcterms:W3CDTF">2024-05-17T05:43:36Z</dcterms:modified>
</cp:coreProperties>
</file>